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2" r:id="rId1"/>
  </p:sldMasterIdLst>
  <p:notesMasterIdLst>
    <p:notesMasterId r:id="rId30"/>
  </p:notesMasterIdLst>
  <p:handoutMasterIdLst>
    <p:handoutMasterId r:id="rId31"/>
  </p:handoutMasterIdLst>
  <p:sldIdLst>
    <p:sldId id="256" r:id="rId2"/>
    <p:sldId id="257" r:id="rId3"/>
    <p:sldId id="262" r:id="rId4"/>
    <p:sldId id="258" r:id="rId5"/>
    <p:sldId id="259" r:id="rId6"/>
    <p:sldId id="287" r:id="rId7"/>
    <p:sldId id="264" r:id="rId8"/>
    <p:sldId id="265" r:id="rId9"/>
    <p:sldId id="286" r:id="rId10"/>
    <p:sldId id="266" r:id="rId11"/>
    <p:sldId id="284" r:id="rId12"/>
    <p:sldId id="270" r:id="rId13"/>
    <p:sldId id="269" r:id="rId14"/>
    <p:sldId id="267" r:id="rId15"/>
    <p:sldId id="268" r:id="rId16"/>
    <p:sldId id="278" r:id="rId17"/>
    <p:sldId id="283" r:id="rId18"/>
    <p:sldId id="276" r:id="rId19"/>
    <p:sldId id="271" r:id="rId20"/>
    <p:sldId id="280" r:id="rId21"/>
    <p:sldId id="281" r:id="rId22"/>
    <p:sldId id="272" r:id="rId23"/>
    <p:sldId id="273" r:id="rId24"/>
    <p:sldId id="275" r:id="rId25"/>
    <p:sldId id="290" r:id="rId26"/>
    <p:sldId id="274" r:id="rId27"/>
    <p:sldId id="288" r:id="rId28"/>
    <p:sldId id="289" r:id="rId29"/>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6359"/>
    <a:srgbClr val="F800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00" autoAdjust="0"/>
  </p:normalViewPr>
  <p:slideViewPr>
    <p:cSldViewPr snapToGrid="0" snapToObjects="1">
      <p:cViewPr varScale="1">
        <p:scale>
          <a:sx n="65" d="100"/>
          <a:sy n="65" d="100"/>
        </p:scale>
        <p:origin x="-2320"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28A093-E4A5-A94E-8AD2-67B085CFD2F9}" type="datetimeFigureOut">
              <a:rPr kumimoji="1" lang="ja-JP" altLang="en-US" smtClean="0"/>
              <a:t>2015/09/07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050378D-3CE4-3E4D-9C70-68CBD69E7D72}" type="slidenum">
              <a:rPr kumimoji="1" lang="ja-JP" altLang="en-US" smtClean="0"/>
              <a:t>‹#›</a:t>
            </a:fld>
            <a:endParaRPr kumimoji="1" lang="ja-JP" altLang="en-US"/>
          </a:p>
        </p:txBody>
      </p:sp>
    </p:spTree>
    <p:extLst>
      <p:ext uri="{BB962C8B-B14F-4D97-AF65-F5344CB8AC3E}">
        <p14:creationId xmlns:p14="http://schemas.microsoft.com/office/powerpoint/2010/main" val="41190106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BFAF6B-5471-FD43-A6BC-C06A97B4272C}" type="datetimeFigureOut">
              <a:rPr kumimoji="1" lang="ja-JP" altLang="en-US" smtClean="0"/>
              <a:t>2015/09/07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19D6CE-BE88-7841-BFB2-81771CA6C94F}" type="slidenum">
              <a:rPr kumimoji="1" lang="ja-JP" altLang="en-US" smtClean="0"/>
              <a:t>‹#›</a:t>
            </a:fld>
            <a:endParaRPr kumimoji="1" lang="ja-JP" altLang="en-US"/>
          </a:p>
        </p:txBody>
      </p:sp>
    </p:spTree>
    <p:extLst>
      <p:ext uri="{BB962C8B-B14F-4D97-AF65-F5344CB8AC3E}">
        <p14:creationId xmlns:p14="http://schemas.microsoft.com/office/powerpoint/2010/main" val="10537388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smtClean="0">
                <a:solidFill>
                  <a:schemeClr val="tx1"/>
                </a:solidFill>
                <a:effectLst/>
                <a:latin typeface="+mn-lt"/>
                <a:ea typeface="+mn-ea"/>
                <a:cs typeface="+mn-cs"/>
              </a:rPr>
              <a:t>MOOCs</a:t>
            </a:r>
            <a:r>
              <a:rPr kumimoji="1" lang="ja-JP" altLang="en-US" sz="1200" kern="1200" dirty="0" smtClean="0">
                <a:solidFill>
                  <a:schemeClr val="tx1"/>
                </a:solidFill>
                <a:effectLst/>
                <a:latin typeface="+mn-lt"/>
                <a:ea typeface="+mn-ea"/>
                <a:cs typeface="+mn-cs"/>
              </a:rPr>
              <a:t>の離反予測のための特徴量エンジニアリングと使用した予測器についてお話いたします</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タイトルにもあるように結果的には</a:t>
            </a:r>
            <a:r>
              <a:rPr kumimoji="1" lang="en-US" altLang="ja-JP" sz="1200" kern="1200" dirty="0" smtClean="0">
                <a:solidFill>
                  <a:schemeClr val="tx1"/>
                </a:solidFill>
                <a:effectLst/>
                <a:latin typeface="+mn-lt"/>
                <a:ea typeface="+mn-ea"/>
                <a:cs typeface="+mn-cs"/>
              </a:rPr>
              <a:t>GBDT</a:t>
            </a:r>
            <a:r>
              <a:rPr kumimoji="1" lang="ja-JP" altLang="en-US" sz="1200" kern="1200" dirty="0" smtClean="0">
                <a:solidFill>
                  <a:schemeClr val="tx1"/>
                </a:solidFill>
                <a:effectLst/>
                <a:latin typeface="+mn-lt"/>
                <a:ea typeface="+mn-ea"/>
                <a:cs typeface="+mn-cs"/>
              </a:rPr>
              <a:t>のアンサンブルが自分のチームでは特に有効であったのでそのことについても</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お話いたします。</a:t>
            </a:r>
            <a:endParaRPr kumimoji="1" lang="ja-JP" altLang="ja-JP" sz="1200" kern="1200" dirty="0" smtClean="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0</a:t>
            </a:fld>
            <a:endParaRPr kumimoji="1" lang="ja-JP" altLang="en-US"/>
          </a:p>
        </p:txBody>
      </p:sp>
    </p:spTree>
    <p:extLst>
      <p:ext uri="{BB962C8B-B14F-4D97-AF65-F5344CB8AC3E}">
        <p14:creationId xmlns:p14="http://schemas.microsoft.com/office/powerpoint/2010/main" val="812163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Users who did not appear only once have 0 as the</a:t>
            </a:r>
            <a:r>
              <a:rPr kumimoji="1" lang="en-US" altLang="ja-JP" baseline="0" dirty="0" smtClean="0"/>
              <a:t> value</a:t>
            </a:r>
          </a:p>
          <a:p>
            <a:r>
              <a:rPr kumimoji="1" lang="en-US" altLang="ja-JP" sz="1200" kern="1200" dirty="0" smtClean="0">
                <a:solidFill>
                  <a:schemeClr val="tx1"/>
                </a:solidFill>
                <a:effectLst/>
                <a:latin typeface="+mn-lt"/>
                <a:ea typeface="+mn-ea"/>
                <a:cs typeface="+mn-cs"/>
              </a:rPr>
              <a:t>Next effective features are using the periods of the dropout definition. I could understand the definition of the dropout when </a:t>
            </a:r>
            <a:r>
              <a:rPr kumimoji="1" lang="en-US" altLang="ja-JP" sz="1200" kern="1200" dirty="0" err="1" smtClean="0">
                <a:solidFill>
                  <a:schemeClr val="tx1"/>
                </a:solidFill>
                <a:effectLst/>
                <a:latin typeface="+mn-lt"/>
                <a:ea typeface="+mn-ea"/>
                <a:cs typeface="+mn-cs"/>
              </a:rPr>
              <a:t>date.csv</a:t>
            </a:r>
            <a:r>
              <a:rPr kumimoji="1" lang="en-US" altLang="ja-JP" sz="1200" kern="1200" dirty="0" smtClean="0">
                <a:solidFill>
                  <a:schemeClr val="tx1"/>
                </a:solidFill>
                <a:effectLst/>
                <a:latin typeface="+mn-lt"/>
                <a:ea typeface="+mn-ea"/>
                <a:cs typeface="+mn-cs"/>
              </a:rPr>
              <a:t> was open. So I decided to make new features for 10 days. “10 days” means the period of the dropout definition. The feature is the count of the enrolled courses for 10 days. It is slightly complicated. For example, let username “A” and course 1 enrolled by “A” be (A, C1). Username “A” enrolled several courses with different </a:t>
            </a:r>
            <a:r>
              <a:rPr kumimoji="1" lang="en-US" altLang="ja-JP" sz="1200" kern="1200" dirty="0" err="1" smtClean="0">
                <a:solidFill>
                  <a:schemeClr val="tx1"/>
                </a:solidFill>
                <a:effectLst/>
                <a:latin typeface="+mn-lt"/>
                <a:ea typeface="+mn-ea"/>
                <a:cs typeface="+mn-cs"/>
              </a:rPr>
              <a:t>enrollment_id</a:t>
            </a:r>
            <a:r>
              <a:rPr kumimoji="1" lang="en-US" altLang="ja-JP" sz="1200" kern="1200" dirty="0" smtClean="0">
                <a:solidFill>
                  <a:schemeClr val="tx1"/>
                </a:solidFill>
                <a:effectLst/>
                <a:latin typeface="+mn-lt"/>
                <a:ea typeface="+mn-ea"/>
                <a:cs typeface="+mn-cs"/>
              </a:rPr>
              <a:t>. Focusing on C1, username “A” log in to 3 courses for 10 days of the dropout definition of C1. In this example, the value of the feature is 3. This feature was very effective</a:t>
            </a:r>
            <a:r>
              <a:rPr lang="ja-JP" altLang="ja-JP" dirty="0" smtClean="0">
                <a:effectLst/>
              </a:rPr>
              <a:t> </a:t>
            </a:r>
            <a:endParaRPr lang="en-US" altLang="ja-JP" dirty="0" smtClean="0">
              <a:effectLst/>
            </a:endParaRPr>
          </a:p>
          <a:p>
            <a:r>
              <a:rPr kumimoji="1" lang="en-US" altLang="ja-JP" dirty="0" err="1" smtClean="0">
                <a:effectLst/>
              </a:rPr>
              <a:t>Date.csv</a:t>
            </a:r>
            <a:r>
              <a:rPr kumimoji="1" lang="ja-JP" altLang="en-US" dirty="0" smtClean="0">
                <a:effectLst/>
              </a:rPr>
              <a:t>が公開されて</a:t>
            </a:r>
            <a:r>
              <a:rPr kumimoji="1" lang="en-US" altLang="ja-JP" dirty="0" smtClean="0">
                <a:effectLst/>
              </a:rPr>
              <a:t>Dropout</a:t>
            </a:r>
            <a:r>
              <a:rPr kumimoji="1" lang="ja-JP" altLang="en-US" dirty="0" smtClean="0">
                <a:effectLst/>
              </a:rPr>
              <a:t>の定義がわかったので、</a:t>
            </a:r>
            <a:r>
              <a:rPr kumimoji="1" lang="en-US" altLang="ja-JP" dirty="0" smtClean="0">
                <a:effectLst/>
              </a:rPr>
              <a:t>10</a:t>
            </a:r>
            <a:r>
              <a:rPr kumimoji="1" lang="ja-JP" altLang="en-US" dirty="0" smtClean="0">
                <a:effectLst/>
              </a:rPr>
              <a:t>日間に関する新たな特徴量を作成しようと考えた。主要な特徴量としては以下の図で表される。</a:t>
            </a:r>
            <a:endParaRPr kumimoji="1" lang="ja-JP" altLang="en-US" dirty="0"/>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9</a:t>
            </a:fld>
            <a:endParaRPr kumimoji="1" lang="ja-JP" altLang="en-US"/>
          </a:p>
        </p:txBody>
      </p:sp>
    </p:spTree>
    <p:extLst>
      <p:ext uri="{BB962C8B-B14F-4D97-AF65-F5344CB8AC3E}">
        <p14:creationId xmlns:p14="http://schemas.microsoft.com/office/powerpoint/2010/main" val="4098835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20</a:t>
            </a:r>
            <a:r>
              <a:rPr kumimoji="1" lang="ja-JP" altLang="en-US" dirty="0" smtClean="0"/>
              <a:t>日以内に拡張、</a:t>
            </a:r>
            <a:r>
              <a:rPr kumimoji="1" lang="en-US" altLang="ja-JP" dirty="0" smtClean="0"/>
              <a:t>10</a:t>
            </a:r>
            <a:r>
              <a:rPr kumimoji="1" lang="ja-JP" altLang="en-US" dirty="0" smtClean="0"/>
              <a:t>日間のどの日にちに入ったか、その平均など、</a:t>
            </a:r>
            <a:r>
              <a:rPr kumimoji="1" lang="en-US" altLang="ja-JP" dirty="0" smtClean="0"/>
              <a:t>10</a:t>
            </a:r>
            <a:r>
              <a:rPr kumimoji="1" lang="ja-JP" altLang="en-US" dirty="0" smtClean="0"/>
              <a:t>日間のセッション数のカウントと割合</a:t>
            </a:r>
            <a:endParaRPr kumimoji="1" lang="ja-JP" altLang="en-US" dirty="0"/>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10</a:t>
            </a:fld>
            <a:endParaRPr kumimoji="1" lang="ja-JP" altLang="en-US"/>
          </a:p>
        </p:txBody>
      </p:sp>
    </p:spTree>
    <p:extLst>
      <p:ext uri="{BB962C8B-B14F-4D97-AF65-F5344CB8AC3E}">
        <p14:creationId xmlns:p14="http://schemas.microsoft.com/office/powerpoint/2010/main" val="3266627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次は</a:t>
            </a:r>
            <a:r>
              <a:rPr kumimoji="1" lang="ja-JP" altLang="en-US" sz="1200" kern="1200" dirty="0" smtClean="0">
                <a:solidFill>
                  <a:schemeClr val="tx1"/>
                </a:solidFill>
                <a:effectLst/>
                <a:latin typeface="+mn-lt"/>
                <a:ea typeface="+mn-ea"/>
                <a:cs typeface="+mn-cs"/>
              </a:rPr>
              <a:t>可視化</a:t>
            </a:r>
            <a:r>
              <a:rPr kumimoji="1" lang="ja-JP" altLang="ja-JP" sz="1200" kern="1200" dirty="0" smtClean="0">
                <a:solidFill>
                  <a:schemeClr val="tx1"/>
                </a:solidFill>
                <a:effectLst/>
                <a:latin typeface="+mn-lt"/>
                <a:ea typeface="+mn-ea"/>
                <a:cs typeface="+mn-cs"/>
              </a:rPr>
              <a:t>についてお話しします。何か手がかりを得るためによくデータを視覚化しますが、</a:t>
            </a:r>
            <a:r>
              <a:rPr kumimoji="1" lang="en-US" altLang="ja-JP" sz="1200" kern="1200" dirty="0" err="1" smtClean="0">
                <a:solidFill>
                  <a:schemeClr val="tx1"/>
                </a:solidFill>
                <a:effectLst/>
                <a:latin typeface="+mn-lt"/>
                <a:ea typeface="+mn-ea"/>
                <a:cs typeface="+mn-cs"/>
              </a:rPr>
              <a:t>KDDCup</a:t>
            </a:r>
            <a:r>
              <a:rPr kumimoji="1" lang="ja-JP" altLang="ja-JP" sz="1200" kern="1200" dirty="0" smtClean="0">
                <a:solidFill>
                  <a:schemeClr val="tx1"/>
                </a:solidFill>
                <a:effectLst/>
                <a:latin typeface="+mn-lt"/>
                <a:ea typeface="+mn-ea"/>
                <a:cs typeface="+mn-cs"/>
              </a:rPr>
              <a:t>でもデータを</a:t>
            </a:r>
            <a:r>
              <a:rPr kumimoji="1" lang="ja-JP" altLang="en-US" sz="1200" kern="1200" dirty="0" smtClean="0">
                <a:solidFill>
                  <a:schemeClr val="tx1"/>
                </a:solidFill>
                <a:effectLst/>
                <a:latin typeface="+mn-lt"/>
                <a:ea typeface="+mn-ea"/>
                <a:cs typeface="+mn-cs"/>
              </a:rPr>
              <a:t>可視化</a:t>
            </a:r>
            <a:r>
              <a:rPr kumimoji="1" lang="ja-JP" altLang="ja-JP" sz="1200" kern="1200" dirty="0" smtClean="0">
                <a:solidFill>
                  <a:schemeClr val="tx1"/>
                </a:solidFill>
                <a:effectLst/>
                <a:latin typeface="+mn-lt"/>
                <a:ea typeface="+mn-ea"/>
                <a:cs typeface="+mn-cs"/>
              </a:rPr>
              <a:t>することによってたくさんのアイデアが思いつきました。</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この図は</a:t>
            </a:r>
            <a:r>
              <a:rPr kumimoji="1" lang="en-US" altLang="ja-JP" sz="1200" kern="1200" dirty="0" err="1" smtClean="0">
                <a:solidFill>
                  <a:schemeClr val="tx1"/>
                </a:solidFill>
                <a:effectLst/>
                <a:latin typeface="+mn-lt"/>
                <a:ea typeface="+mn-ea"/>
                <a:cs typeface="+mn-cs"/>
              </a:rPr>
              <a:t>date.csv</a:t>
            </a:r>
            <a:r>
              <a:rPr kumimoji="1" lang="ja-JP" altLang="ja-JP" sz="1200" kern="1200" dirty="0" smtClean="0">
                <a:solidFill>
                  <a:schemeClr val="tx1"/>
                </a:solidFill>
                <a:effectLst/>
                <a:latin typeface="+mn-lt"/>
                <a:ea typeface="+mn-ea"/>
                <a:cs typeface="+mn-cs"/>
              </a:rPr>
              <a:t>の</a:t>
            </a:r>
            <a:r>
              <a:rPr kumimoji="1" lang="ja-JP" altLang="en-US" sz="1200" kern="1200" dirty="0" smtClean="0">
                <a:solidFill>
                  <a:schemeClr val="tx1"/>
                </a:solidFill>
                <a:effectLst/>
                <a:latin typeface="+mn-lt"/>
                <a:ea typeface="+mn-ea"/>
                <a:cs typeface="+mn-cs"/>
              </a:rPr>
              <a:t>可視化</a:t>
            </a:r>
            <a:r>
              <a:rPr kumimoji="1" lang="ja-JP" altLang="ja-JP" sz="1200" kern="1200" dirty="0" smtClean="0">
                <a:solidFill>
                  <a:schemeClr val="tx1"/>
                </a:solidFill>
                <a:effectLst/>
                <a:latin typeface="+mn-lt"/>
                <a:ea typeface="+mn-ea"/>
                <a:cs typeface="+mn-cs"/>
              </a:rPr>
              <a:t>で、コースに参加している</a:t>
            </a:r>
            <a:r>
              <a:rPr kumimoji="1" lang="ja-JP" altLang="en-US" sz="1200" kern="1200" dirty="0" smtClean="0">
                <a:solidFill>
                  <a:schemeClr val="tx1"/>
                </a:solidFill>
                <a:effectLst/>
                <a:latin typeface="+mn-lt"/>
                <a:ea typeface="+mn-ea"/>
                <a:cs typeface="+mn-cs"/>
              </a:rPr>
              <a:t>人数と</a:t>
            </a:r>
            <a:r>
              <a:rPr kumimoji="1" lang="ja-JP" altLang="ja-JP" sz="1200" kern="1200" dirty="0" smtClean="0">
                <a:solidFill>
                  <a:schemeClr val="tx1"/>
                </a:solidFill>
                <a:effectLst/>
                <a:latin typeface="+mn-lt"/>
                <a:ea typeface="+mn-ea"/>
                <a:cs typeface="+mn-cs"/>
              </a:rPr>
              <a:t>期間を表しています。この図からたくさんのコースが重なっていることや、</a:t>
            </a:r>
            <a:r>
              <a:rPr kumimoji="1" lang="en-US" altLang="ja-JP" sz="1200" kern="1200" dirty="0" smtClean="0">
                <a:solidFill>
                  <a:schemeClr val="tx1"/>
                </a:solidFill>
                <a:effectLst/>
                <a:latin typeface="+mn-lt"/>
                <a:ea typeface="+mn-ea"/>
                <a:cs typeface="+mn-cs"/>
              </a:rPr>
              <a:t>10</a:t>
            </a:r>
            <a:r>
              <a:rPr kumimoji="1" lang="ja-JP" altLang="ja-JP" sz="1200" kern="1200" dirty="0" smtClean="0">
                <a:solidFill>
                  <a:schemeClr val="tx1"/>
                </a:solidFill>
                <a:effectLst/>
                <a:latin typeface="+mn-lt"/>
                <a:ea typeface="+mn-ea"/>
                <a:cs typeface="+mn-cs"/>
              </a:rPr>
              <a:t>日間に着目したアイデアを思いつきました。</a:t>
            </a:r>
            <a:r>
              <a:rPr lang="ja-JP" altLang="ja-JP" dirty="0" smtClean="0">
                <a:effectLst/>
              </a:rPr>
              <a:t> </a:t>
            </a:r>
            <a:endParaRPr kumimoji="1" lang="ja-JP" altLang="en-US" dirty="0"/>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11</a:t>
            </a:fld>
            <a:endParaRPr kumimoji="1" lang="ja-JP" altLang="en-US"/>
          </a:p>
        </p:txBody>
      </p:sp>
    </p:spTree>
    <p:extLst>
      <p:ext uri="{BB962C8B-B14F-4D97-AF65-F5344CB8AC3E}">
        <p14:creationId xmlns:p14="http://schemas.microsoft.com/office/powerpoint/2010/main" val="782353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次の図は訓練データとテストデータのヒストグラムを表しています。この図から二つの分布は非常に似ているので、バリデーションのスコアはプライベートリーダーボードとほぼ一致すると思いました。</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実際</a:t>
            </a:r>
            <a:r>
              <a:rPr kumimoji="1" lang="en-US" altLang="ja-JP" sz="1200" kern="1200" dirty="0" smtClean="0">
                <a:solidFill>
                  <a:schemeClr val="tx1"/>
                </a:solidFill>
                <a:effectLst/>
                <a:latin typeface="+mn-lt"/>
                <a:ea typeface="+mn-ea"/>
                <a:cs typeface="+mn-cs"/>
              </a:rPr>
              <a:t>LB</a:t>
            </a:r>
            <a:r>
              <a:rPr kumimoji="1" lang="ja-JP" altLang="en-US" sz="1200" kern="1200" dirty="0" smtClean="0">
                <a:solidFill>
                  <a:schemeClr val="tx1"/>
                </a:solidFill>
                <a:effectLst/>
                <a:latin typeface="+mn-lt"/>
                <a:ea typeface="+mn-ea"/>
                <a:cs typeface="+mn-cs"/>
              </a:rPr>
              <a:t>と</a:t>
            </a:r>
            <a:r>
              <a:rPr kumimoji="1" lang="en-US" altLang="ja-JP" sz="1200" kern="1200" dirty="0" smtClean="0">
                <a:solidFill>
                  <a:schemeClr val="tx1"/>
                </a:solidFill>
                <a:effectLst/>
                <a:latin typeface="+mn-lt"/>
                <a:ea typeface="+mn-ea"/>
                <a:cs typeface="+mn-cs"/>
              </a:rPr>
              <a:t>CV</a:t>
            </a:r>
            <a:r>
              <a:rPr kumimoji="1" lang="ja-JP" altLang="en-US" sz="1200" kern="1200" dirty="0" smtClean="0">
                <a:solidFill>
                  <a:schemeClr val="tx1"/>
                </a:solidFill>
                <a:effectLst/>
                <a:latin typeface="+mn-lt"/>
                <a:ea typeface="+mn-ea"/>
                <a:cs typeface="+mn-cs"/>
              </a:rPr>
              <a:t>は非常に相関を持っていました。</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12</a:t>
            </a:fld>
            <a:endParaRPr kumimoji="1" lang="ja-JP" altLang="en-US"/>
          </a:p>
        </p:txBody>
      </p:sp>
    </p:spTree>
    <p:extLst>
      <p:ext uri="{BB962C8B-B14F-4D97-AF65-F5344CB8AC3E}">
        <p14:creationId xmlns:p14="http://schemas.microsoft.com/office/powerpoint/2010/main" val="2552255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ロジスティック回帰を使いました。この</a:t>
            </a:r>
            <a:r>
              <a:rPr kumimoji="1" lang="en-US" altLang="ja-JP" sz="1200" kern="1200" dirty="0" smtClean="0">
                <a:solidFill>
                  <a:schemeClr val="tx1"/>
                </a:solidFill>
                <a:effectLst/>
                <a:latin typeface="+mn-lt"/>
                <a:ea typeface="+mn-ea"/>
                <a:cs typeface="+mn-cs"/>
              </a:rPr>
              <a:t>AUC</a:t>
            </a:r>
            <a:r>
              <a:rPr kumimoji="1" lang="ja-JP" altLang="ja-JP" sz="1200" kern="1200" dirty="0" smtClean="0">
                <a:solidFill>
                  <a:schemeClr val="tx1"/>
                </a:solidFill>
                <a:effectLst/>
                <a:latin typeface="+mn-lt"/>
                <a:ea typeface="+mn-ea"/>
                <a:cs typeface="+mn-cs"/>
              </a:rPr>
              <a:t>はそれほど良くありませんでしたが、初期の段階でどの特徴量が</a:t>
            </a:r>
            <a:r>
              <a:rPr kumimoji="1" lang="en-US" altLang="ja-JP" sz="1200" kern="1200" dirty="0" smtClean="0">
                <a:solidFill>
                  <a:schemeClr val="tx1"/>
                </a:solidFill>
                <a:effectLst/>
                <a:latin typeface="+mn-lt"/>
                <a:ea typeface="+mn-ea"/>
                <a:cs typeface="+mn-cs"/>
              </a:rPr>
              <a:t>AUC</a:t>
            </a:r>
            <a:r>
              <a:rPr kumimoji="1" lang="ja-JP" altLang="ja-JP" sz="1200" kern="1200" dirty="0" smtClean="0">
                <a:solidFill>
                  <a:schemeClr val="tx1"/>
                </a:solidFill>
                <a:effectLst/>
                <a:latin typeface="+mn-lt"/>
                <a:ea typeface="+mn-ea"/>
                <a:cs typeface="+mn-cs"/>
              </a:rPr>
              <a:t>に影響しているのかを理解することができました</a:t>
            </a:r>
            <a:r>
              <a:rPr lang="ja-JP" altLang="ja-JP" dirty="0" smtClean="0">
                <a:effectLst/>
              </a:rPr>
              <a:t> </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13</a:t>
            </a:fld>
            <a:endParaRPr kumimoji="1" lang="ja-JP" altLang="en-US"/>
          </a:p>
        </p:txBody>
      </p:sp>
    </p:spTree>
    <p:extLst>
      <p:ext uri="{BB962C8B-B14F-4D97-AF65-F5344CB8AC3E}">
        <p14:creationId xmlns:p14="http://schemas.microsoft.com/office/powerpoint/2010/main" val="3985465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smtClean="0">
                <a:solidFill>
                  <a:schemeClr val="tx1"/>
                </a:solidFill>
                <a:effectLst/>
                <a:latin typeface="+mn-lt"/>
                <a:ea typeface="+mn-ea"/>
                <a:cs typeface="+mn-cs"/>
              </a:rPr>
              <a:t>Finally, I’d decided to use gradient boosting decision tree. I used the library, </a:t>
            </a:r>
            <a:r>
              <a:rPr kumimoji="1" lang="en-US" altLang="ja-JP" sz="1200" kern="1200" dirty="0" err="1" smtClean="0">
                <a:solidFill>
                  <a:schemeClr val="tx1"/>
                </a:solidFill>
                <a:effectLst/>
                <a:latin typeface="+mn-lt"/>
                <a:ea typeface="+mn-ea"/>
                <a:cs typeface="+mn-cs"/>
              </a:rPr>
              <a:t>XGboost</a:t>
            </a:r>
            <a:r>
              <a:rPr kumimoji="1" lang="en-US" altLang="ja-JP" sz="1200" kern="1200" dirty="0" smtClean="0">
                <a:solidFill>
                  <a:schemeClr val="tx1"/>
                </a:solidFill>
                <a:effectLst/>
                <a:latin typeface="+mn-lt"/>
                <a:ea typeface="+mn-ea"/>
                <a:cs typeface="+mn-cs"/>
              </a:rPr>
              <a:t>. Random search and 5-fold cross validation were used for finding best parameters. The max depth of each tree was 7, the number of trees was fifteen hundreds fifty, and step size “eta” was 0.01.</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14</a:t>
            </a:fld>
            <a:endParaRPr kumimoji="1" lang="ja-JP" altLang="en-US"/>
          </a:p>
        </p:txBody>
      </p:sp>
    </p:spTree>
    <p:extLst>
      <p:ext uri="{BB962C8B-B14F-4D97-AF65-F5344CB8AC3E}">
        <p14:creationId xmlns:p14="http://schemas.microsoft.com/office/powerpoint/2010/main" val="1800916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最初のフローチャートです。この図からは</a:t>
            </a:r>
            <a:r>
              <a:rPr kumimoji="1" lang="en-US" altLang="ja-JP" sz="1200" kern="1200" dirty="0" err="1" smtClean="0">
                <a:solidFill>
                  <a:schemeClr val="tx1"/>
                </a:solidFill>
                <a:effectLst/>
                <a:latin typeface="+mn-lt"/>
                <a:ea typeface="+mn-ea"/>
                <a:cs typeface="+mn-cs"/>
              </a:rPr>
              <a:t>KDDCup</a:t>
            </a:r>
            <a:r>
              <a:rPr kumimoji="1" lang="ja-JP" altLang="ja-JP" sz="1200" kern="1200" dirty="0" smtClean="0">
                <a:solidFill>
                  <a:schemeClr val="tx1"/>
                </a:solidFill>
                <a:effectLst/>
                <a:latin typeface="+mn-lt"/>
                <a:ea typeface="+mn-ea"/>
                <a:cs typeface="+mn-cs"/>
              </a:rPr>
              <a:t>の締切直前</a:t>
            </a:r>
            <a:r>
              <a:rPr kumimoji="1" lang="ja-JP" altLang="en-US" sz="1200" kern="1200" dirty="0" smtClean="0">
                <a:solidFill>
                  <a:schemeClr val="tx1"/>
                </a:solidFill>
                <a:effectLst/>
                <a:latin typeface="+mn-lt"/>
                <a:ea typeface="+mn-ea"/>
                <a:cs typeface="+mn-cs"/>
              </a:rPr>
              <a:t>に気づいた</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から</a:t>
            </a:r>
            <a:r>
              <a:rPr kumimoji="1" lang="en-US" altLang="ja-JP" sz="1200" kern="1200" dirty="0" smtClean="0">
                <a:solidFill>
                  <a:schemeClr val="tx1"/>
                </a:solidFill>
                <a:effectLst/>
                <a:latin typeface="+mn-lt"/>
                <a:ea typeface="+mn-ea"/>
                <a:cs typeface="+mn-cs"/>
              </a:rPr>
              <a:t>7</a:t>
            </a:r>
            <a:r>
              <a:rPr kumimoji="1" lang="ja-JP" altLang="ja-JP" sz="1200" kern="1200" dirty="0" smtClean="0">
                <a:solidFill>
                  <a:schemeClr val="tx1"/>
                </a:solidFill>
                <a:effectLst/>
                <a:latin typeface="+mn-lt"/>
                <a:ea typeface="+mn-ea"/>
                <a:cs typeface="+mn-cs"/>
              </a:rPr>
              <a:t>の特徴量を加えると</a:t>
            </a:r>
            <a:r>
              <a:rPr kumimoji="1" lang="ja-JP" altLang="en-US" sz="1200" kern="1200" dirty="0" smtClean="0">
                <a:solidFill>
                  <a:schemeClr val="tx1"/>
                </a:solidFill>
                <a:effectLst/>
                <a:latin typeface="+mn-lt"/>
                <a:ea typeface="+mn-ea"/>
                <a:cs typeface="+mn-cs"/>
              </a:rPr>
              <a:t>それぞれで</a:t>
            </a:r>
            <a:r>
              <a:rPr kumimoji="1" lang="en-US" altLang="ja-JP" sz="1200" kern="1200" dirty="0" smtClean="0">
                <a:solidFill>
                  <a:schemeClr val="tx1"/>
                </a:solidFill>
                <a:effectLst/>
                <a:latin typeface="+mn-lt"/>
                <a:ea typeface="+mn-ea"/>
                <a:cs typeface="+mn-cs"/>
              </a:rPr>
              <a:t>0.9054 </a:t>
            </a:r>
            <a:r>
              <a:rPr kumimoji="1" lang="ja-JP" altLang="ja-JP" sz="1200" kern="1200" dirty="0" smtClean="0">
                <a:solidFill>
                  <a:schemeClr val="tx1"/>
                </a:solidFill>
                <a:effectLst/>
                <a:latin typeface="+mn-lt"/>
                <a:ea typeface="+mn-ea"/>
                <a:cs typeface="+mn-cs"/>
              </a:rPr>
              <a:t>から</a:t>
            </a:r>
            <a:r>
              <a:rPr kumimoji="1" lang="en-US" altLang="ja-JP" sz="1200" kern="1200" dirty="0" smtClean="0">
                <a:solidFill>
                  <a:schemeClr val="tx1"/>
                </a:solidFill>
                <a:effectLst/>
                <a:latin typeface="+mn-lt"/>
                <a:ea typeface="+mn-ea"/>
                <a:cs typeface="+mn-cs"/>
              </a:rPr>
              <a:t>0.9055</a:t>
            </a:r>
            <a:r>
              <a:rPr kumimoji="1" lang="ja-JP" altLang="ja-JP" sz="1200" kern="1200" dirty="0" smtClean="0">
                <a:solidFill>
                  <a:schemeClr val="tx1"/>
                </a:solidFill>
                <a:effectLst/>
                <a:latin typeface="+mn-lt"/>
                <a:ea typeface="+mn-ea"/>
                <a:cs typeface="+mn-cs"/>
              </a:rPr>
              <a:t>のスコアに頭打ちになることがわかりました。</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全ての特徴量を使ったデータで</a:t>
            </a:r>
            <a:r>
              <a:rPr kumimoji="1" lang="en-US" altLang="ja-JP" sz="1200" kern="1200" dirty="0" smtClean="0">
                <a:solidFill>
                  <a:schemeClr val="tx1"/>
                </a:solidFill>
                <a:effectLst/>
                <a:latin typeface="+mn-lt"/>
                <a:ea typeface="+mn-ea"/>
                <a:cs typeface="+mn-cs"/>
              </a:rPr>
              <a:t>7</a:t>
            </a:r>
            <a:r>
              <a:rPr kumimoji="1" lang="ja-JP" altLang="ja-JP" sz="1200" kern="1200" dirty="0" smtClean="0">
                <a:solidFill>
                  <a:schemeClr val="tx1"/>
                </a:solidFill>
                <a:effectLst/>
                <a:latin typeface="+mn-lt"/>
                <a:ea typeface="+mn-ea"/>
                <a:cs typeface="+mn-cs"/>
              </a:rPr>
              <a:t>個の</a:t>
            </a:r>
            <a:r>
              <a:rPr kumimoji="1" lang="en-US" altLang="ja-JP" sz="1200" kern="1200" dirty="0" smtClean="0">
                <a:solidFill>
                  <a:schemeClr val="tx1"/>
                </a:solidFill>
                <a:effectLst/>
                <a:latin typeface="+mn-lt"/>
                <a:ea typeface="+mn-ea"/>
                <a:cs typeface="+mn-cs"/>
              </a:rPr>
              <a:t>GBDT</a:t>
            </a:r>
            <a:r>
              <a:rPr kumimoji="1" lang="ja-JP" altLang="ja-JP" sz="1200" kern="1200" dirty="0" smtClean="0">
                <a:solidFill>
                  <a:schemeClr val="tx1"/>
                </a:solidFill>
                <a:effectLst/>
                <a:latin typeface="+mn-lt"/>
                <a:ea typeface="+mn-ea"/>
                <a:cs typeface="+mn-cs"/>
              </a:rPr>
              <a:t>をつくりました。</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15</a:t>
            </a:fld>
            <a:endParaRPr kumimoji="1" lang="ja-JP" altLang="en-US"/>
          </a:p>
        </p:txBody>
      </p:sp>
    </p:spTree>
    <p:extLst>
      <p:ext uri="{BB962C8B-B14F-4D97-AF65-F5344CB8AC3E}">
        <p14:creationId xmlns:p14="http://schemas.microsoft.com/office/powerpoint/2010/main" val="3612536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先ほど説明したような特徴量で</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から</a:t>
            </a:r>
            <a:r>
              <a:rPr kumimoji="1" lang="en-US" altLang="ja-JP" sz="1200" kern="1200" dirty="0" smtClean="0">
                <a:solidFill>
                  <a:schemeClr val="tx1"/>
                </a:solidFill>
                <a:effectLst/>
                <a:latin typeface="+mn-lt"/>
                <a:ea typeface="+mn-ea"/>
                <a:cs typeface="+mn-cs"/>
              </a:rPr>
              <a:t>5</a:t>
            </a:r>
            <a:r>
              <a:rPr kumimoji="1" lang="ja-JP" altLang="ja-JP" sz="1200" kern="1200" dirty="0" smtClean="0">
                <a:solidFill>
                  <a:schemeClr val="tx1"/>
                </a:solidFill>
                <a:effectLst/>
                <a:latin typeface="+mn-lt"/>
                <a:ea typeface="+mn-ea"/>
                <a:cs typeface="+mn-cs"/>
              </a:rPr>
              <a:t>の特徴量は</a:t>
            </a:r>
            <a:r>
              <a:rPr kumimoji="1" lang="en-US" altLang="ja-JP" sz="1200" kern="1200" dirty="0" smtClean="0">
                <a:solidFill>
                  <a:schemeClr val="tx1"/>
                </a:solidFill>
                <a:effectLst/>
                <a:latin typeface="+mn-lt"/>
                <a:ea typeface="+mn-ea"/>
                <a:cs typeface="+mn-cs"/>
              </a:rPr>
              <a:t>10</a:t>
            </a:r>
            <a:r>
              <a:rPr kumimoji="1" lang="ja-JP" altLang="ja-JP" sz="1200" kern="1200" dirty="0" smtClean="0">
                <a:solidFill>
                  <a:schemeClr val="tx1"/>
                </a:solidFill>
                <a:effectLst/>
                <a:latin typeface="+mn-lt"/>
                <a:ea typeface="+mn-ea"/>
                <a:cs typeface="+mn-cs"/>
              </a:rPr>
              <a:t>日間に関する特徴量で、</a:t>
            </a:r>
            <a:r>
              <a:rPr kumimoji="1" lang="en-US" altLang="ja-JP" sz="1200" kern="1200" dirty="0" smtClean="0">
                <a:solidFill>
                  <a:schemeClr val="tx1"/>
                </a:solidFill>
                <a:effectLst/>
                <a:latin typeface="+mn-lt"/>
                <a:ea typeface="+mn-ea"/>
                <a:cs typeface="+mn-cs"/>
              </a:rPr>
              <a:t>6</a:t>
            </a:r>
            <a:r>
              <a:rPr kumimoji="1" lang="ja-JP" altLang="ja-JP" sz="1200" kern="1200" dirty="0" smtClean="0">
                <a:solidFill>
                  <a:schemeClr val="tx1"/>
                </a:solidFill>
                <a:effectLst/>
                <a:latin typeface="+mn-lt"/>
                <a:ea typeface="+mn-ea"/>
                <a:cs typeface="+mn-cs"/>
              </a:rPr>
              <a:t>はセッションの間隔に関する特徴量、</a:t>
            </a:r>
            <a:r>
              <a:rPr kumimoji="1" lang="en-US" altLang="ja-JP" sz="1200" kern="1200" dirty="0" smtClean="0">
                <a:solidFill>
                  <a:schemeClr val="tx1"/>
                </a:solidFill>
                <a:effectLst/>
                <a:latin typeface="+mn-lt"/>
                <a:ea typeface="+mn-ea"/>
                <a:cs typeface="+mn-cs"/>
              </a:rPr>
              <a:t>7</a:t>
            </a:r>
            <a:r>
              <a:rPr kumimoji="1" lang="ja-JP" altLang="ja-JP" sz="1200" kern="1200" dirty="0" smtClean="0">
                <a:solidFill>
                  <a:schemeClr val="tx1"/>
                </a:solidFill>
                <a:effectLst/>
                <a:latin typeface="+mn-lt"/>
                <a:ea typeface="+mn-ea"/>
                <a:cs typeface="+mn-cs"/>
              </a:rPr>
              <a:t>は期間を分割した特徴量</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16</a:t>
            </a:fld>
            <a:endParaRPr kumimoji="1" lang="ja-JP" altLang="en-US"/>
          </a:p>
        </p:txBody>
      </p:sp>
    </p:spTree>
    <p:extLst>
      <p:ext uri="{BB962C8B-B14F-4D97-AF65-F5344CB8AC3E}">
        <p14:creationId xmlns:p14="http://schemas.microsoft.com/office/powerpoint/2010/main" val="2857155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これは今述べたことのイメージです。全ての特徴量を使っ</a:t>
            </a:r>
            <a:r>
              <a:rPr kumimoji="1" lang="ja-JP" altLang="en-US" sz="1200" kern="1200" dirty="0" smtClean="0">
                <a:solidFill>
                  <a:schemeClr val="tx1"/>
                </a:solidFill>
                <a:effectLst/>
                <a:latin typeface="+mn-lt"/>
                <a:ea typeface="+mn-ea"/>
                <a:cs typeface="+mn-cs"/>
              </a:rPr>
              <a:t>て</a:t>
            </a:r>
            <a:r>
              <a:rPr kumimoji="1" lang="en-US" altLang="ja-JP" sz="1200" kern="1200" dirty="0" smtClean="0">
                <a:solidFill>
                  <a:schemeClr val="tx1"/>
                </a:solidFill>
                <a:effectLst/>
                <a:latin typeface="+mn-lt"/>
                <a:ea typeface="+mn-ea"/>
                <a:cs typeface="+mn-cs"/>
              </a:rPr>
              <a:t>7</a:t>
            </a:r>
            <a:r>
              <a:rPr kumimoji="1" lang="ja-JP" altLang="ja-JP" sz="1200" kern="1200" dirty="0" smtClean="0">
                <a:solidFill>
                  <a:schemeClr val="tx1"/>
                </a:solidFill>
                <a:effectLst/>
                <a:latin typeface="+mn-lt"/>
                <a:ea typeface="+mn-ea"/>
                <a:cs typeface="+mn-cs"/>
              </a:rPr>
              <a:t>個の</a:t>
            </a:r>
            <a:r>
              <a:rPr kumimoji="1" lang="en-US" altLang="ja-JP" sz="1200" kern="1200" dirty="0" smtClean="0">
                <a:solidFill>
                  <a:schemeClr val="tx1"/>
                </a:solidFill>
                <a:effectLst/>
                <a:latin typeface="+mn-lt"/>
                <a:ea typeface="+mn-ea"/>
                <a:cs typeface="+mn-cs"/>
              </a:rPr>
              <a:t>GBDT</a:t>
            </a:r>
            <a:r>
              <a:rPr kumimoji="1" lang="ja-JP" altLang="ja-JP" sz="1200" kern="1200" dirty="0" smtClean="0">
                <a:solidFill>
                  <a:schemeClr val="tx1"/>
                </a:solidFill>
                <a:effectLst/>
                <a:latin typeface="+mn-lt"/>
                <a:ea typeface="+mn-ea"/>
                <a:cs typeface="+mn-cs"/>
              </a:rPr>
              <a:t>をつくりました。しかし、新しい特徴量を加えてもスコアは上がりませんでした。</a:t>
            </a:r>
            <a:r>
              <a:rPr lang="ja-JP" altLang="ja-JP" dirty="0" smtClean="0">
                <a:effectLst/>
              </a:rPr>
              <a:t> </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17</a:t>
            </a:fld>
            <a:endParaRPr kumimoji="1" lang="ja-JP" altLang="en-US"/>
          </a:p>
        </p:txBody>
      </p:sp>
    </p:spTree>
    <p:extLst>
      <p:ext uri="{BB962C8B-B14F-4D97-AF65-F5344CB8AC3E}">
        <p14:creationId xmlns:p14="http://schemas.microsoft.com/office/powerpoint/2010/main" val="3065554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これは今述べたことのイメージです。全ての特徴量を使っ</a:t>
            </a:r>
            <a:r>
              <a:rPr kumimoji="1" lang="ja-JP" altLang="en-US" sz="1200" kern="1200" dirty="0" smtClean="0">
                <a:solidFill>
                  <a:schemeClr val="tx1"/>
                </a:solidFill>
                <a:effectLst/>
                <a:latin typeface="+mn-lt"/>
                <a:ea typeface="+mn-ea"/>
                <a:cs typeface="+mn-cs"/>
              </a:rPr>
              <a:t>て</a:t>
            </a:r>
            <a:r>
              <a:rPr kumimoji="1" lang="en-US" altLang="ja-JP" sz="1200" kern="1200" dirty="0" smtClean="0">
                <a:solidFill>
                  <a:schemeClr val="tx1"/>
                </a:solidFill>
                <a:effectLst/>
                <a:latin typeface="+mn-lt"/>
                <a:ea typeface="+mn-ea"/>
                <a:cs typeface="+mn-cs"/>
              </a:rPr>
              <a:t>7</a:t>
            </a:r>
            <a:r>
              <a:rPr kumimoji="1" lang="ja-JP" altLang="ja-JP" sz="1200" kern="1200" dirty="0" smtClean="0">
                <a:solidFill>
                  <a:schemeClr val="tx1"/>
                </a:solidFill>
                <a:effectLst/>
                <a:latin typeface="+mn-lt"/>
                <a:ea typeface="+mn-ea"/>
                <a:cs typeface="+mn-cs"/>
              </a:rPr>
              <a:t>個の</a:t>
            </a:r>
            <a:r>
              <a:rPr kumimoji="1" lang="en-US" altLang="ja-JP" sz="1200" kern="1200" dirty="0" smtClean="0">
                <a:solidFill>
                  <a:schemeClr val="tx1"/>
                </a:solidFill>
                <a:effectLst/>
                <a:latin typeface="+mn-lt"/>
                <a:ea typeface="+mn-ea"/>
                <a:cs typeface="+mn-cs"/>
              </a:rPr>
              <a:t>GBDT</a:t>
            </a:r>
            <a:r>
              <a:rPr kumimoji="1" lang="ja-JP" altLang="ja-JP" sz="1200" kern="1200" dirty="0" smtClean="0">
                <a:solidFill>
                  <a:schemeClr val="tx1"/>
                </a:solidFill>
                <a:effectLst/>
                <a:latin typeface="+mn-lt"/>
                <a:ea typeface="+mn-ea"/>
                <a:cs typeface="+mn-cs"/>
              </a:rPr>
              <a:t>を</a:t>
            </a:r>
            <a:r>
              <a:rPr kumimoji="1" lang="ja-JP" altLang="en-US" sz="1200" kern="1200" dirty="0" smtClean="0">
                <a:solidFill>
                  <a:schemeClr val="tx1"/>
                </a:solidFill>
                <a:effectLst/>
                <a:latin typeface="+mn-lt"/>
                <a:ea typeface="+mn-ea"/>
                <a:cs typeface="+mn-cs"/>
              </a:rPr>
              <a:t>作り</a:t>
            </a:r>
            <a:r>
              <a:rPr kumimoji="1" lang="en-US" altLang="ja-JP" sz="1200" kern="1200" dirty="0" smtClean="0">
                <a:solidFill>
                  <a:schemeClr val="tx1"/>
                </a:solidFill>
                <a:effectLst/>
                <a:latin typeface="+mn-lt"/>
                <a:ea typeface="+mn-ea"/>
                <a:cs typeface="+mn-cs"/>
              </a:rPr>
              <a:t>7</a:t>
            </a:r>
            <a:r>
              <a:rPr kumimoji="1" lang="ja-JP" altLang="ja-JP" sz="1200" kern="1200" dirty="0" smtClean="0">
                <a:solidFill>
                  <a:schemeClr val="tx1"/>
                </a:solidFill>
                <a:effectLst/>
                <a:latin typeface="+mn-lt"/>
                <a:ea typeface="+mn-ea"/>
                <a:cs typeface="+mn-cs"/>
              </a:rPr>
              <a:t>個の</a:t>
            </a:r>
            <a:r>
              <a:rPr kumimoji="1" lang="en-US" altLang="ja-JP" sz="1200" kern="1200" dirty="0" smtClean="0">
                <a:solidFill>
                  <a:schemeClr val="tx1"/>
                </a:solidFill>
                <a:effectLst/>
                <a:latin typeface="+mn-lt"/>
                <a:ea typeface="+mn-ea"/>
                <a:cs typeface="+mn-cs"/>
              </a:rPr>
              <a:t>GBDT</a:t>
            </a:r>
            <a:r>
              <a:rPr kumimoji="1" lang="ja-JP" altLang="ja-JP" sz="1200" kern="1200" dirty="0" smtClean="0">
                <a:solidFill>
                  <a:schemeClr val="tx1"/>
                </a:solidFill>
                <a:effectLst/>
                <a:latin typeface="+mn-lt"/>
                <a:ea typeface="+mn-ea"/>
                <a:cs typeface="+mn-cs"/>
              </a:rPr>
              <a:t>をアンサンブルすると、</a:t>
            </a:r>
            <a:r>
              <a:rPr kumimoji="1" lang="en-US" altLang="ja-JP" sz="1200" kern="1200" dirty="0" smtClean="0">
                <a:solidFill>
                  <a:schemeClr val="tx1"/>
                </a:solidFill>
                <a:effectLst/>
                <a:latin typeface="+mn-lt"/>
                <a:ea typeface="+mn-ea"/>
                <a:cs typeface="+mn-cs"/>
              </a:rPr>
              <a:t>AUC</a:t>
            </a:r>
            <a:r>
              <a:rPr kumimoji="1" lang="ja-JP" altLang="ja-JP" sz="1200" kern="1200" dirty="0" smtClean="0">
                <a:solidFill>
                  <a:schemeClr val="tx1"/>
                </a:solidFill>
                <a:effectLst/>
                <a:latin typeface="+mn-lt"/>
                <a:ea typeface="+mn-ea"/>
                <a:cs typeface="+mn-cs"/>
              </a:rPr>
              <a:t>は</a:t>
            </a:r>
            <a:r>
              <a:rPr kumimoji="1" lang="en-US" altLang="ja-JP" sz="1200" kern="1200" dirty="0" smtClean="0">
                <a:solidFill>
                  <a:schemeClr val="tx1"/>
                </a:solidFill>
                <a:effectLst/>
                <a:latin typeface="+mn-lt"/>
                <a:ea typeface="+mn-ea"/>
                <a:cs typeface="+mn-cs"/>
              </a:rPr>
              <a:t>0.0002</a:t>
            </a:r>
            <a:r>
              <a:rPr kumimoji="1" lang="ja-JP" altLang="ja-JP" sz="1200" kern="1200" dirty="0" smtClean="0">
                <a:solidFill>
                  <a:schemeClr val="tx1"/>
                </a:solidFill>
                <a:effectLst/>
                <a:latin typeface="+mn-lt"/>
                <a:ea typeface="+mn-ea"/>
                <a:cs typeface="+mn-cs"/>
              </a:rPr>
              <a:t>上がりました。</a:t>
            </a:r>
            <a:r>
              <a:rPr lang="ja-JP" altLang="ja-JP" dirty="0" smtClean="0">
                <a:effectLst/>
              </a:rPr>
              <a:t> </a:t>
            </a:r>
            <a:endParaRPr lang="en-US" altLang="ja-JP"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しかし</a:t>
            </a:r>
            <a:r>
              <a:rPr kumimoji="1" lang="ja-JP" altLang="en-US" sz="1200" kern="1200" dirty="0" smtClean="0">
                <a:solidFill>
                  <a:schemeClr val="tx1"/>
                </a:solidFill>
                <a:effectLst/>
                <a:latin typeface="+mn-lt"/>
                <a:ea typeface="+mn-ea"/>
                <a:cs typeface="+mn-cs"/>
              </a:rPr>
              <a:t>このままではランクインできなかったので</a:t>
            </a:r>
            <a:r>
              <a:rPr kumimoji="1" lang="ja-JP" altLang="ja-JP" sz="1200" kern="1200" dirty="0" smtClean="0">
                <a:solidFill>
                  <a:schemeClr val="tx1"/>
                </a:solidFill>
                <a:effectLst/>
                <a:latin typeface="+mn-lt"/>
                <a:ea typeface="+mn-ea"/>
                <a:cs typeface="+mn-cs"/>
              </a:rPr>
              <a:t>、新しい特徴量を加えてもスコアは上が</a:t>
            </a:r>
            <a:r>
              <a:rPr kumimoji="1" lang="ja-JP" altLang="en-US" sz="1200" kern="1200" dirty="0" smtClean="0">
                <a:solidFill>
                  <a:schemeClr val="tx1"/>
                </a:solidFill>
                <a:effectLst/>
                <a:latin typeface="+mn-lt"/>
                <a:ea typeface="+mn-ea"/>
                <a:cs typeface="+mn-cs"/>
              </a:rPr>
              <a:t>らないという点に着目して新たなアンサンブルの方法を考えました</a:t>
            </a:r>
            <a:r>
              <a:rPr kumimoji="1" lang="ja-JP" altLang="ja-JP" sz="1200" kern="1200" dirty="0" smtClean="0">
                <a:solidFill>
                  <a:schemeClr val="tx1"/>
                </a:solidFill>
                <a:effectLst/>
                <a:latin typeface="+mn-lt"/>
                <a:ea typeface="+mn-ea"/>
                <a:cs typeface="+mn-cs"/>
              </a:rPr>
              <a:t>。</a:t>
            </a:r>
            <a:r>
              <a:rPr lang="ja-JP" altLang="ja-JP" dirty="0" smtClean="0">
                <a:effectLst/>
              </a:rPr>
              <a:t> </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18</a:t>
            </a:fld>
            <a:endParaRPr kumimoji="1" lang="ja-JP" altLang="en-US"/>
          </a:p>
        </p:txBody>
      </p:sp>
    </p:spTree>
    <p:extLst>
      <p:ext uri="{BB962C8B-B14F-4D97-AF65-F5344CB8AC3E}">
        <p14:creationId xmlns:p14="http://schemas.microsoft.com/office/powerpoint/2010/main" val="41412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少し自己紹介させていただくと</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1</a:t>
            </a:fld>
            <a:endParaRPr kumimoji="1" lang="ja-JP" altLang="en-US"/>
          </a:p>
        </p:txBody>
      </p:sp>
    </p:spTree>
    <p:extLst>
      <p:ext uri="{BB962C8B-B14F-4D97-AF65-F5344CB8AC3E}">
        <p14:creationId xmlns:p14="http://schemas.microsoft.com/office/powerpoint/2010/main" val="3984848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最終的なモデルについて説明します。</a:t>
            </a:r>
            <a:r>
              <a:rPr kumimoji="1" lang="en-US" altLang="ja-JP" sz="1200" kern="1200" dirty="0" smtClean="0">
                <a:solidFill>
                  <a:schemeClr val="tx1"/>
                </a:solidFill>
                <a:effectLst/>
                <a:latin typeface="+mn-lt"/>
                <a:ea typeface="+mn-ea"/>
                <a:cs typeface="+mn-cs"/>
              </a:rPr>
              <a:t>GBDT</a:t>
            </a:r>
            <a:r>
              <a:rPr kumimoji="1" lang="ja-JP" altLang="ja-JP" sz="1200" kern="1200" dirty="0" smtClean="0">
                <a:solidFill>
                  <a:schemeClr val="tx1"/>
                </a:solidFill>
                <a:effectLst/>
                <a:latin typeface="+mn-lt"/>
                <a:ea typeface="+mn-ea"/>
                <a:cs typeface="+mn-cs"/>
              </a:rPr>
              <a:t>のスコアは頭打ちになったので、他の案を考え</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モデルに</a:t>
            </a:r>
            <a:r>
              <a:rPr kumimoji="1" lang="ja-JP" altLang="en-US" sz="1200" kern="1200" dirty="0" smtClean="0">
                <a:solidFill>
                  <a:schemeClr val="tx1"/>
                </a:solidFill>
                <a:effectLst/>
                <a:latin typeface="+mn-lt"/>
                <a:ea typeface="+mn-ea"/>
                <a:cs typeface="+mn-cs"/>
              </a:rPr>
              <a:t>バリエーション</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7</a:t>
            </a:r>
            <a:r>
              <a:rPr kumimoji="1" lang="ja-JP" altLang="ja-JP" sz="1200" kern="1200" dirty="0" smtClean="0">
                <a:solidFill>
                  <a:schemeClr val="tx1"/>
                </a:solidFill>
                <a:effectLst/>
                <a:latin typeface="+mn-lt"/>
                <a:ea typeface="+mn-ea"/>
                <a:cs typeface="+mn-cs"/>
              </a:rPr>
              <a:t>個の異なる特徴量</a:t>
            </a:r>
            <a:r>
              <a:rPr kumimoji="1" lang="ja-JP" altLang="en-US" sz="1200" kern="1200" dirty="0" smtClean="0">
                <a:solidFill>
                  <a:schemeClr val="tx1"/>
                </a:solidFill>
                <a:effectLst/>
                <a:latin typeface="+mn-lt"/>
                <a:ea typeface="+mn-ea"/>
                <a:cs typeface="+mn-cs"/>
              </a:rPr>
              <a:t>を持つ</a:t>
            </a:r>
            <a:r>
              <a:rPr kumimoji="1" lang="ja-JP" altLang="ja-JP" sz="1200" kern="1200" dirty="0" smtClean="0">
                <a:solidFill>
                  <a:schemeClr val="tx1"/>
                </a:solidFill>
                <a:effectLst/>
                <a:latin typeface="+mn-lt"/>
                <a:ea typeface="+mn-ea"/>
                <a:cs typeface="+mn-cs"/>
              </a:rPr>
              <a:t>データを使って</a:t>
            </a:r>
            <a:r>
              <a:rPr kumimoji="1" lang="en-US" altLang="ja-JP" sz="1200" kern="1200" dirty="0" smtClean="0">
                <a:solidFill>
                  <a:schemeClr val="tx1"/>
                </a:solidFill>
                <a:effectLst/>
                <a:latin typeface="+mn-lt"/>
                <a:ea typeface="+mn-ea"/>
                <a:cs typeface="+mn-cs"/>
              </a:rPr>
              <a:t>7</a:t>
            </a:r>
            <a:r>
              <a:rPr kumimoji="1" lang="ja-JP" altLang="ja-JP" sz="1200" kern="1200" dirty="0" smtClean="0">
                <a:solidFill>
                  <a:schemeClr val="tx1"/>
                </a:solidFill>
                <a:effectLst/>
                <a:latin typeface="+mn-lt"/>
                <a:ea typeface="+mn-ea"/>
                <a:cs typeface="+mn-cs"/>
              </a:rPr>
              <a:t>個の新しい</a:t>
            </a:r>
            <a:r>
              <a:rPr kumimoji="1" lang="en-US" altLang="ja-JP" sz="1200" kern="1200" dirty="0" smtClean="0">
                <a:solidFill>
                  <a:schemeClr val="tx1"/>
                </a:solidFill>
                <a:effectLst/>
                <a:latin typeface="+mn-lt"/>
                <a:ea typeface="+mn-ea"/>
                <a:cs typeface="+mn-cs"/>
              </a:rPr>
              <a:t>GBDT</a:t>
            </a:r>
            <a:r>
              <a:rPr kumimoji="1" lang="ja-JP" altLang="ja-JP" sz="1200" kern="1200" dirty="0" smtClean="0">
                <a:solidFill>
                  <a:schemeClr val="tx1"/>
                </a:solidFill>
                <a:effectLst/>
                <a:latin typeface="+mn-lt"/>
                <a:ea typeface="+mn-ea"/>
                <a:cs typeface="+mn-cs"/>
              </a:rPr>
              <a:t>を作り、それらをアンサンブルしました。その結果、</a:t>
            </a:r>
            <a:r>
              <a:rPr kumimoji="1" lang="en-US" altLang="ja-JP" sz="1200" kern="1200" dirty="0" smtClean="0">
                <a:solidFill>
                  <a:schemeClr val="tx1"/>
                </a:solidFill>
                <a:effectLst/>
                <a:latin typeface="+mn-lt"/>
                <a:ea typeface="+mn-ea"/>
                <a:cs typeface="+mn-cs"/>
              </a:rPr>
              <a:t>AUC</a:t>
            </a:r>
            <a:r>
              <a:rPr kumimoji="1" lang="ja-JP" altLang="ja-JP" sz="1200" kern="1200" dirty="0" smtClean="0">
                <a:solidFill>
                  <a:schemeClr val="tx1"/>
                </a:solidFill>
                <a:effectLst/>
                <a:latin typeface="+mn-lt"/>
                <a:ea typeface="+mn-ea"/>
                <a:cs typeface="+mn-cs"/>
              </a:rPr>
              <a:t>は</a:t>
            </a:r>
            <a:r>
              <a:rPr kumimoji="1" lang="en-US" altLang="ja-JP" sz="1200" kern="1200" dirty="0" smtClean="0">
                <a:solidFill>
                  <a:schemeClr val="tx1"/>
                </a:solidFill>
                <a:effectLst/>
                <a:latin typeface="+mn-lt"/>
                <a:ea typeface="+mn-ea"/>
                <a:cs typeface="+mn-cs"/>
              </a:rPr>
              <a:t>0.0005</a:t>
            </a:r>
            <a:r>
              <a:rPr kumimoji="1" lang="ja-JP" altLang="ja-JP" sz="1200" kern="1200" dirty="0" smtClean="0">
                <a:solidFill>
                  <a:schemeClr val="tx1"/>
                </a:solidFill>
                <a:effectLst/>
                <a:latin typeface="+mn-lt"/>
                <a:ea typeface="+mn-ea"/>
                <a:cs typeface="+mn-cs"/>
              </a:rPr>
              <a:t>だけ上がりました。</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19</a:t>
            </a:fld>
            <a:endParaRPr kumimoji="1" lang="ja-JP" altLang="en-US"/>
          </a:p>
        </p:txBody>
      </p:sp>
    </p:spTree>
    <p:extLst>
      <p:ext uri="{BB962C8B-B14F-4D97-AF65-F5344CB8AC3E}">
        <p14:creationId xmlns:p14="http://schemas.microsoft.com/office/powerpoint/2010/main" val="4287744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この図は部分的に異なる特徴量を持つ新しいデータ</a:t>
            </a:r>
            <a:r>
              <a:rPr kumimoji="1" lang="ja-JP" altLang="en-US" sz="1200" kern="1200" dirty="0" smtClean="0">
                <a:solidFill>
                  <a:schemeClr val="tx1"/>
                </a:solidFill>
                <a:effectLst/>
                <a:latin typeface="+mn-lt"/>
                <a:ea typeface="+mn-ea"/>
                <a:cs typeface="+mn-cs"/>
              </a:rPr>
              <a:t>のイメージ</a:t>
            </a:r>
            <a:r>
              <a:rPr kumimoji="1" lang="ja-JP" altLang="ja-JP" sz="1200" kern="1200" dirty="0" smtClean="0">
                <a:solidFill>
                  <a:schemeClr val="tx1"/>
                </a:solidFill>
                <a:effectLst/>
                <a:latin typeface="+mn-lt"/>
                <a:ea typeface="+mn-ea"/>
                <a:cs typeface="+mn-cs"/>
              </a:rPr>
              <a:t>を示しています。この新しいデータは以前より</a:t>
            </a:r>
            <a:r>
              <a:rPr kumimoji="1" lang="ja-JP" altLang="en-US" sz="1200" kern="1200" dirty="0" smtClean="0">
                <a:solidFill>
                  <a:schemeClr val="tx1"/>
                </a:solidFill>
                <a:effectLst/>
                <a:latin typeface="+mn-lt"/>
                <a:ea typeface="+mn-ea"/>
                <a:cs typeface="+mn-cs"/>
              </a:rPr>
              <a:t>バリエーション</a:t>
            </a:r>
            <a:r>
              <a:rPr kumimoji="1" lang="ja-JP" altLang="ja-JP" sz="1200" kern="1200" dirty="0" smtClean="0">
                <a:solidFill>
                  <a:schemeClr val="tx1"/>
                </a:solidFill>
                <a:effectLst/>
                <a:latin typeface="+mn-lt"/>
                <a:ea typeface="+mn-ea"/>
                <a:cs typeface="+mn-cs"/>
              </a:rPr>
              <a:t>ンを持つ</a:t>
            </a:r>
            <a:r>
              <a:rPr kumimoji="1" lang="ja-JP" altLang="en-US" sz="1200" kern="1200" dirty="0" smtClean="0">
                <a:solidFill>
                  <a:schemeClr val="tx1"/>
                </a:solidFill>
                <a:effectLst/>
                <a:latin typeface="+mn-lt"/>
                <a:ea typeface="+mn-ea"/>
                <a:cs typeface="+mn-cs"/>
              </a:rPr>
              <a:t>ことができた</a:t>
            </a:r>
            <a:r>
              <a:rPr kumimoji="1" lang="ja-JP" altLang="ja-JP" sz="1200" kern="1200" dirty="0" smtClean="0">
                <a:solidFill>
                  <a:schemeClr val="tx1"/>
                </a:solidFill>
                <a:effectLst/>
                <a:latin typeface="+mn-lt"/>
                <a:ea typeface="+mn-ea"/>
                <a:cs typeface="+mn-cs"/>
              </a:rPr>
              <a:t>思います。</a:t>
            </a:r>
            <a:r>
              <a:rPr lang="ja-JP" altLang="ja-JP" dirty="0" smtClean="0">
                <a:effectLst/>
              </a:rPr>
              <a:t> </a:t>
            </a:r>
            <a:endParaRPr kumimoji="1" lang="ja-JP" altLang="en-US" dirty="0"/>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20</a:t>
            </a:fld>
            <a:endParaRPr kumimoji="1" lang="ja-JP" altLang="en-US"/>
          </a:p>
        </p:txBody>
      </p:sp>
    </p:spTree>
    <p:extLst>
      <p:ext uri="{BB962C8B-B14F-4D97-AF65-F5344CB8AC3E}">
        <p14:creationId xmlns:p14="http://schemas.microsoft.com/office/powerpoint/2010/main" val="2029818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これは予測手法の最終的な</a:t>
            </a:r>
            <a:r>
              <a:rPr kumimoji="1" lang="ja-JP" altLang="en-US" sz="1200" kern="1200" dirty="0" smtClean="0">
                <a:solidFill>
                  <a:schemeClr val="tx1"/>
                </a:solidFill>
                <a:effectLst/>
                <a:latin typeface="+mn-lt"/>
                <a:ea typeface="+mn-ea"/>
                <a:cs typeface="+mn-cs"/>
              </a:rPr>
              <a:t>流れ</a:t>
            </a:r>
            <a:r>
              <a:rPr kumimoji="1" lang="ja-JP" altLang="ja-JP" sz="1200" kern="1200" dirty="0" smtClean="0">
                <a:solidFill>
                  <a:schemeClr val="tx1"/>
                </a:solidFill>
                <a:effectLst/>
                <a:latin typeface="+mn-lt"/>
                <a:ea typeface="+mn-ea"/>
                <a:cs typeface="+mn-cs"/>
              </a:rPr>
              <a:t>です。手法では</a:t>
            </a:r>
            <a:r>
              <a:rPr kumimoji="1" lang="en-US" altLang="ja-JP" sz="1200" kern="1200" dirty="0" smtClean="0">
                <a:solidFill>
                  <a:schemeClr val="tx1"/>
                </a:solidFill>
                <a:effectLst/>
                <a:latin typeface="+mn-lt"/>
                <a:ea typeface="+mn-ea"/>
                <a:cs typeface="+mn-cs"/>
              </a:rPr>
              <a:t>“Diverse”</a:t>
            </a:r>
            <a:r>
              <a:rPr kumimoji="1" lang="ja-JP" altLang="ja-JP" sz="1200" kern="1200" dirty="0" smtClean="0">
                <a:solidFill>
                  <a:schemeClr val="tx1"/>
                </a:solidFill>
                <a:effectLst/>
                <a:latin typeface="+mn-lt"/>
                <a:ea typeface="+mn-ea"/>
                <a:cs typeface="+mn-cs"/>
              </a:rPr>
              <a:t>は部分的に異なる特徴量を用いた</a:t>
            </a:r>
            <a:r>
              <a:rPr kumimoji="1" lang="ja-JP" altLang="en-US" sz="1200" kern="1200" dirty="0" smtClean="0">
                <a:solidFill>
                  <a:schemeClr val="tx1"/>
                </a:solidFill>
                <a:effectLst/>
                <a:latin typeface="+mn-lt"/>
                <a:ea typeface="+mn-ea"/>
                <a:cs typeface="+mn-cs"/>
              </a:rPr>
              <a:t>複数</a:t>
            </a:r>
            <a:r>
              <a:rPr kumimoji="1" lang="ja-JP" altLang="ja-JP" sz="1200" kern="1200" dirty="0" smtClean="0">
                <a:solidFill>
                  <a:schemeClr val="tx1"/>
                </a:solidFill>
                <a:effectLst/>
                <a:latin typeface="+mn-lt"/>
                <a:ea typeface="+mn-ea"/>
                <a:cs typeface="+mn-cs"/>
              </a:rPr>
              <a:t>のトレインデータを使った</a:t>
            </a:r>
            <a:r>
              <a:rPr kumimoji="1" lang="en-US" altLang="ja-JP" sz="1200" kern="1200" dirty="0" smtClean="0">
                <a:solidFill>
                  <a:schemeClr val="tx1"/>
                </a:solidFill>
                <a:effectLst/>
                <a:latin typeface="+mn-lt"/>
                <a:ea typeface="+mn-ea"/>
                <a:cs typeface="+mn-cs"/>
              </a:rPr>
              <a:t>GBDT</a:t>
            </a:r>
            <a:r>
              <a:rPr kumimoji="1" lang="ja-JP" altLang="ja-JP" sz="1200" kern="1200" dirty="0" smtClean="0">
                <a:solidFill>
                  <a:schemeClr val="tx1"/>
                </a:solidFill>
                <a:effectLst/>
                <a:latin typeface="+mn-lt"/>
                <a:ea typeface="+mn-ea"/>
                <a:cs typeface="+mn-cs"/>
              </a:rPr>
              <a:t>を意味します。相互補完</a:t>
            </a:r>
            <a:r>
              <a:rPr kumimoji="1" lang="ja-JP" altLang="en-US" sz="1200" kern="1200" dirty="0" smtClean="0">
                <a:solidFill>
                  <a:schemeClr val="tx1"/>
                </a:solidFill>
                <a:effectLst/>
                <a:latin typeface="+mn-lt"/>
                <a:ea typeface="+mn-ea"/>
                <a:cs typeface="+mn-cs"/>
              </a:rPr>
              <a:t>の意味でよりアンサンブルが成功した。</a:t>
            </a:r>
            <a:r>
              <a:rPr kumimoji="1" lang="en-US" altLang="ja-JP" sz="1200" kern="1200" dirty="0" smtClean="0">
                <a:solidFill>
                  <a:schemeClr val="tx1"/>
                </a:solidFill>
                <a:effectLst/>
                <a:latin typeface="+mn-lt"/>
                <a:ea typeface="+mn-ea"/>
                <a:cs typeface="+mn-cs"/>
              </a:rPr>
              <a:t>GBDT</a:t>
            </a:r>
            <a:r>
              <a:rPr kumimoji="1" lang="ja-JP" altLang="ja-JP" sz="1200" kern="1200" dirty="0" smtClean="0">
                <a:solidFill>
                  <a:schemeClr val="tx1"/>
                </a:solidFill>
                <a:effectLst/>
                <a:latin typeface="+mn-lt"/>
                <a:ea typeface="+mn-ea"/>
                <a:cs typeface="+mn-cs"/>
              </a:rPr>
              <a:t>のパラメータは変えずに、すべてのモデルで同じパラメータを使いました。だから最適なパラメータでモデルのバリエーションをつくりだすことができました。</a:t>
            </a:r>
            <a:r>
              <a:rPr lang="ja-JP" altLang="ja-JP" dirty="0" smtClean="0">
                <a:effectLst/>
              </a:rPr>
              <a:t> </a:t>
            </a:r>
            <a:endParaRPr kumimoji="1" lang="en-US" altLang="ja-JP" dirty="0" smtClean="0">
              <a:latin typeface="Arial"/>
              <a:cs typeface="Arial"/>
            </a:endParaRPr>
          </a:p>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21</a:t>
            </a:fld>
            <a:endParaRPr kumimoji="1" lang="ja-JP" altLang="en-US"/>
          </a:p>
        </p:txBody>
      </p:sp>
    </p:spTree>
    <p:extLst>
      <p:ext uri="{BB962C8B-B14F-4D97-AF65-F5344CB8AC3E}">
        <p14:creationId xmlns:p14="http://schemas.microsoft.com/office/powerpoint/2010/main" val="2962598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興味深いことは、部分的に異なる特徴量を持ったスコアと全特徴量を入れたスコアがシングルモデルではほぼ一致していたということ</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22</a:t>
            </a:fld>
            <a:endParaRPr kumimoji="1" lang="ja-JP" altLang="en-US"/>
          </a:p>
        </p:txBody>
      </p:sp>
    </p:spTree>
    <p:extLst>
      <p:ext uri="{BB962C8B-B14F-4D97-AF65-F5344CB8AC3E}">
        <p14:creationId xmlns:p14="http://schemas.microsoft.com/office/powerpoint/2010/main" val="1692900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結論の前に、うまくいったことといかなかったことについて少し話します。マージの後は、新しいアイデアがどんどん思いつきました。しかし、同じ言語を使っとけば良かったと思いました。</a:t>
            </a:r>
            <a:r>
              <a:rPr kumimoji="1" lang="en-US" altLang="ja-JP" sz="1200" kern="1200" dirty="0" smtClean="0">
                <a:solidFill>
                  <a:schemeClr val="tx1"/>
                </a:solidFill>
                <a:effectLst/>
                <a:latin typeface="+mn-lt"/>
                <a:ea typeface="+mn-ea"/>
                <a:cs typeface="+mn-cs"/>
              </a:rPr>
              <a:t>Stacking</a:t>
            </a:r>
            <a:r>
              <a:rPr kumimoji="1" lang="ja-JP" altLang="ja-JP" sz="1200" kern="1200" dirty="0" smtClean="0">
                <a:solidFill>
                  <a:schemeClr val="tx1"/>
                </a:solidFill>
                <a:effectLst/>
                <a:latin typeface="+mn-lt"/>
                <a:ea typeface="+mn-ea"/>
                <a:cs typeface="+mn-cs"/>
              </a:rPr>
              <a:t>も試しましたがあまり効果的ではありませんでした。</a:t>
            </a:r>
            <a:r>
              <a:rPr kumimoji="1" lang="en-US" altLang="ja-JP" sz="1200" kern="1200" dirty="0" smtClean="0">
                <a:solidFill>
                  <a:schemeClr val="tx1"/>
                </a:solidFill>
                <a:effectLst/>
                <a:latin typeface="+mn-lt"/>
                <a:ea typeface="+mn-ea"/>
                <a:cs typeface="+mn-cs"/>
              </a:rPr>
              <a:t>feature importance</a:t>
            </a:r>
            <a:r>
              <a:rPr kumimoji="1" lang="ja-JP" altLang="ja-JP" sz="1200" kern="1200" dirty="0" smtClean="0">
                <a:solidFill>
                  <a:schemeClr val="tx1"/>
                </a:solidFill>
                <a:effectLst/>
                <a:latin typeface="+mn-lt"/>
                <a:ea typeface="+mn-ea"/>
                <a:cs typeface="+mn-cs"/>
              </a:rPr>
              <a:t>を使った特徴量選択はあまりうまくいかず、巨大な列をもつトレインデータの特徴量選択の方法をもっと思索すべきだったと思います。</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23</a:t>
            </a:fld>
            <a:endParaRPr kumimoji="1" lang="ja-JP" altLang="en-US"/>
          </a:p>
        </p:txBody>
      </p:sp>
    </p:spTree>
    <p:extLst>
      <p:ext uri="{BB962C8B-B14F-4D97-AF65-F5344CB8AC3E}">
        <p14:creationId xmlns:p14="http://schemas.microsoft.com/office/powerpoint/2010/main" val="2074554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最後に結論です。このコンペティションでは、特徴量生成がスコアを上げる重要なカギになりました。特に、ユーザごとの</a:t>
            </a:r>
            <a:r>
              <a:rPr kumimoji="1" lang="en-US" altLang="ja-JP" sz="1200" kern="1200" dirty="0" smtClean="0">
                <a:solidFill>
                  <a:schemeClr val="tx1"/>
                </a:solidFill>
                <a:effectLst/>
                <a:latin typeface="+mn-lt"/>
                <a:ea typeface="+mn-ea"/>
                <a:cs typeface="+mn-cs"/>
              </a:rPr>
              <a:t>“Group-by”</a:t>
            </a:r>
            <a:r>
              <a:rPr kumimoji="1" lang="ja-JP" altLang="ja-JP" sz="1200" kern="1200" dirty="0" smtClean="0">
                <a:solidFill>
                  <a:schemeClr val="tx1"/>
                </a:solidFill>
                <a:effectLst/>
                <a:latin typeface="+mn-lt"/>
                <a:ea typeface="+mn-ea"/>
                <a:cs typeface="+mn-cs"/>
              </a:rPr>
              <a:t>関数と</a:t>
            </a:r>
            <a:r>
              <a:rPr kumimoji="1" lang="en-US" altLang="ja-JP" sz="1200" kern="1200" dirty="0" smtClean="0">
                <a:solidFill>
                  <a:schemeClr val="tx1"/>
                </a:solidFill>
                <a:effectLst/>
                <a:latin typeface="+mn-lt"/>
                <a:ea typeface="+mn-ea"/>
                <a:cs typeface="+mn-cs"/>
              </a:rPr>
              <a:t>10</a:t>
            </a:r>
            <a:r>
              <a:rPr kumimoji="1" lang="ja-JP" altLang="ja-JP" sz="1200" kern="1200" dirty="0" smtClean="0">
                <a:solidFill>
                  <a:schemeClr val="tx1"/>
                </a:solidFill>
                <a:effectLst/>
                <a:latin typeface="+mn-lt"/>
                <a:ea typeface="+mn-ea"/>
                <a:cs typeface="+mn-cs"/>
              </a:rPr>
              <a:t>日間の特徴量は非常に有効でした。私たちのチームでは締め切りが迫るにつれてすべての特徴量を使った</a:t>
            </a:r>
            <a:r>
              <a:rPr kumimoji="1" lang="en-US" altLang="ja-JP" sz="1200" kern="1200" dirty="0" smtClean="0">
                <a:solidFill>
                  <a:schemeClr val="tx1"/>
                </a:solidFill>
                <a:effectLst/>
                <a:latin typeface="+mn-lt"/>
                <a:ea typeface="+mn-ea"/>
                <a:cs typeface="+mn-cs"/>
              </a:rPr>
              <a:t>GBDT</a:t>
            </a:r>
            <a:r>
              <a:rPr kumimoji="1" lang="ja-JP" altLang="ja-JP" sz="1200" kern="1200" dirty="0" smtClean="0">
                <a:solidFill>
                  <a:schemeClr val="tx1"/>
                </a:solidFill>
                <a:effectLst/>
                <a:latin typeface="+mn-lt"/>
                <a:ea typeface="+mn-ea"/>
                <a:cs typeface="+mn-cs"/>
              </a:rPr>
              <a:t>のスコアは変化しなくなりました。</a:t>
            </a:r>
            <a:r>
              <a:rPr kumimoji="1" lang="en-US" altLang="ja-JP" sz="1200" kern="1200" dirty="0" smtClean="0">
                <a:solidFill>
                  <a:schemeClr val="tx1"/>
                </a:solidFill>
                <a:effectLst/>
                <a:latin typeface="+mn-lt"/>
                <a:ea typeface="+mn-ea"/>
                <a:cs typeface="+mn-cs"/>
              </a:rPr>
              <a:t>GBDT</a:t>
            </a:r>
            <a:r>
              <a:rPr kumimoji="1" lang="ja-JP" altLang="ja-JP" sz="1200" kern="1200" dirty="0" smtClean="0">
                <a:solidFill>
                  <a:schemeClr val="tx1"/>
                </a:solidFill>
                <a:effectLst/>
                <a:latin typeface="+mn-lt"/>
                <a:ea typeface="+mn-ea"/>
                <a:cs typeface="+mn-cs"/>
              </a:rPr>
              <a:t>の</a:t>
            </a:r>
            <a:r>
              <a:rPr kumimoji="1" lang="en-US" altLang="ja-JP" sz="1200" kern="1200" dirty="0" smtClean="0">
                <a:solidFill>
                  <a:schemeClr val="tx1"/>
                </a:solidFill>
                <a:effectLst/>
                <a:latin typeface="+mn-lt"/>
                <a:ea typeface="+mn-ea"/>
                <a:cs typeface="+mn-cs"/>
              </a:rPr>
              <a:t>simple linear ensemble</a:t>
            </a:r>
            <a:r>
              <a:rPr kumimoji="1" lang="ja-JP" altLang="ja-JP" sz="1200" kern="1200" dirty="0" smtClean="0">
                <a:solidFill>
                  <a:schemeClr val="tx1"/>
                </a:solidFill>
                <a:effectLst/>
                <a:latin typeface="+mn-lt"/>
                <a:ea typeface="+mn-ea"/>
                <a:cs typeface="+mn-cs"/>
              </a:rPr>
              <a:t>は良かったが、もっとスコアを上げる必要があったので、部分的に異なる特徴量をもついくつかのトレインデータを使って</a:t>
            </a:r>
            <a:r>
              <a:rPr kumimoji="1" lang="en-US" altLang="ja-JP" sz="1200" kern="1200" dirty="0" smtClean="0">
                <a:solidFill>
                  <a:schemeClr val="tx1"/>
                </a:solidFill>
                <a:effectLst/>
                <a:latin typeface="+mn-lt"/>
                <a:ea typeface="+mn-ea"/>
                <a:cs typeface="+mn-cs"/>
              </a:rPr>
              <a:t>GBDT</a:t>
            </a:r>
            <a:r>
              <a:rPr kumimoji="1" lang="ja-JP" altLang="ja-JP" sz="1200" kern="1200" dirty="0" smtClean="0">
                <a:solidFill>
                  <a:schemeClr val="tx1"/>
                </a:solidFill>
                <a:effectLst/>
                <a:latin typeface="+mn-lt"/>
                <a:ea typeface="+mn-ea"/>
                <a:cs typeface="+mn-cs"/>
              </a:rPr>
              <a:t>を作ってアンサンブルするというアイデアを思いつきました。このアンサンブルはすべての特徴量を使ったアンサンブルよりも優れていました。</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25</a:t>
            </a:fld>
            <a:endParaRPr kumimoji="1" lang="ja-JP" altLang="en-US"/>
          </a:p>
        </p:txBody>
      </p:sp>
    </p:spTree>
    <p:extLst>
      <p:ext uri="{BB962C8B-B14F-4D97-AF65-F5344CB8AC3E}">
        <p14:creationId xmlns:p14="http://schemas.microsoft.com/office/powerpoint/2010/main" val="3084640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smtClean="0">
                <a:solidFill>
                  <a:schemeClr val="tx1"/>
                </a:solidFill>
                <a:effectLst/>
                <a:latin typeface="+mn-lt"/>
                <a:ea typeface="+mn-ea"/>
                <a:cs typeface="+mn-cs"/>
              </a:rPr>
              <a:t> Next, let me (I’ll) talk about our(the) analysis environment. We used 2 </a:t>
            </a:r>
            <a:r>
              <a:rPr kumimoji="1" lang="en-US" altLang="ja-JP" sz="1200" kern="1200" dirty="0" err="1" smtClean="0">
                <a:solidFill>
                  <a:schemeClr val="tx1"/>
                </a:solidFill>
                <a:effectLst/>
                <a:latin typeface="+mn-lt"/>
                <a:ea typeface="+mn-ea"/>
                <a:cs typeface="+mn-cs"/>
              </a:rPr>
              <a:t>MacBooks</a:t>
            </a:r>
            <a:r>
              <a:rPr kumimoji="1" lang="en-US" altLang="ja-JP" sz="1200" kern="1200" dirty="0" smtClean="0">
                <a:solidFill>
                  <a:schemeClr val="tx1"/>
                </a:solidFill>
                <a:effectLst/>
                <a:latin typeface="+mn-lt"/>
                <a:ea typeface="+mn-ea"/>
                <a:cs typeface="+mn-cs"/>
              </a:rPr>
              <a:t>. I used R(python) and he used python®. My main role is idea(programming and idea). His main role is programming and idea(idea). The pace we produced new models is here. One feature per a day. And one model takes 8 hours. Visualization and looking at raw data always helps me come up with ideas.</a:t>
            </a:r>
            <a:endParaRPr kumimoji="1" lang="ja-JP" altLang="ja-JP" sz="1200" kern="1200" dirty="0" smtClean="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2</a:t>
            </a:fld>
            <a:endParaRPr kumimoji="1" lang="ja-JP" altLang="en-US"/>
          </a:p>
        </p:txBody>
      </p:sp>
    </p:spTree>
    <p:extLst>
      <p:ext uri="{BB962C8B-B14F-4D97-AF65-F5344CB8AC3E}">
        <p14:creationId xmlns:p14="http://schemas.microsoft.com/office/powerpoint/2010/main" val="1178656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発表の流れとしては、全体像を説明した後に、特徴量エンジニアリング、可視化、使用した予測手法、アンサンブル、得られた知見といった内容になります</a:t>
            </a:r>
            <a:endParaRPr kumimoji="1" lang="en-US" altLang="ja-JP" sz="1200" kern="1200" dirty="0" smtClean="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3</a:t>
            </a:fld>
            <a:endParaRPr kumimoji="1" lang="ja-JP" altLang="en-US"/>
          </a:p>
        </p:txBody>
      </p:sp>
    </p:spTree>
    <p:extLst>
      <p:ext uri="{BB962C8B-B14F-4D97-AF65-F5344CB8AC3E}">
        <p14:creationId xmlns:p14="http://schemas.microsoft.com/office/powerpoint/2010/main" val="207181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最終的な提出スコアの全体像です。まず、生データから特徴量エンジニアリングを行い、特徴量を増やし、複数の</a:t>
            </a:r>
            <a:r>
              <a:rPr kumimoji="1" lang="en-US" altLang="ja-JP" dirty="0" smtClean="0"/>
              <a:t>Train</a:t>
            </a:r>
            <a:r>
              <a:rPr kumimoji="1" lang="ja-JP" altLang="en-US" dirty="0" smtClean="0"/>
              <a:t>データセットを作成しました。</a:t>
            </a:r>
            <a:endParaRPr kumimoji="1" lang="en-US" altLang="ja-JP" dirty="0" smtClean="0"/>
          </a:p>
          <a:p>
            <a:r>
              <a:rPr kumimoji="1" lang="ja-JP" altLang="en-US" dirty="0" smtClean="0"/>
              <a:t>この予測の特徴としては、</a:t>
            </a:r>
            <a:r>
              <a:rPr kumimoji="1" lang="en-US" altLang="ja-JP" dirty="0" smtClean="0"/>
              <a:t>Data1-n</a:t>
            </a:r>
            <a:r>
              <a:rPr kumimoji="1" lang="ja-JP" altLang="en-US" dirty="0" smtClean="0"/>
              <a:t>の特徴量の一部が異なっているということです。注意するとしたら</a:t>
            </a:r>
            <a:r>
              <a:rPr kumimoji="1" lang="en-US" altLang="ja-JP" dirty="0" smtClean="0"/>
              <a:t>Sub-sampling</a:t>
            </a:r>
            <a:r>
              <a:rPr kumimoji="1" lang="ja-JP" altLang="en-US" dirty="0" smtClean="0"/>
              <a:t>したデータではなく、</a:t>
            </a:r>
            <a:r>
              <a:rPr kumimoji="1" lang="en-US" altLang="ja-JP" dirty="0" smtClean="0"/>
              <a:t>CV</a:t>
            </a:r>
            <a:r>
              <a:rPr kumimoji="1" lang="ja-JP" altLang="en-US" dirty="0" smtClean="0"/>
              <a:t>の結果などから特徴量を自分たちで選択したということです。</a:t>
            </a:r>
            <a:endParaRPr kumimoji="1" lang="en-US" altLang="ja-JP" dirty="0" smtClean="0"/>
          </a:p>
          <a:p>
            <a:r>
              <a:rPr kumimoji="1" lang="ja-JP" altLang="en-US" dirty="0" smtClean="0"/>
              <a:t>最後にそれぞれのデータで</a:t>
            </a:r>
            <a:r>
              <a:rPr kumimoji="1" lang="en-US" altLang="ja-JP" dirty="0" smtClean="0"/>
              <a:t>GBDT</a:t>
            </a:r>
            <a:r>
              <a:rPr kumimoji="1" lang="ja-JP" altLang="en-US" dirty="0" smtClean="0"/>
              <a:t>を学習して、</a:t>
            </a:r>
            <a:r>
              <a:rPr kumimoji="1" lang="en-US" altLang="ja-JP" dirty="0" smtClean="0"/>
              <a:t>Linear ensemble</a:t>
            </a:r>
            <a:r>
              <a:rPr kumimoji="1" lang="ja-JP" altLang="en-US" dirty="0" smtClean="0"/>
              <a:t>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4</a:t>
            </a:fld>
            <a:endParaRPr kumimoji="1" lang="ja-JP" altLang="en-US"/>
          </a:p>
        </p:txBody>
      </p:sp>
    </p:spTree>
    <p:extLst>
      <p:ext uri="{BB962C8B-B14F-4D97-AF65-F5344CB8AC3E}">
        <p14:creationId xmlns:p14="http://schemas.microsoft.com/office/powerpoint/2010/main" val="1071988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それでは次に、特徴量エンジニアリングについて説明したいと思います。まず始めの期間に作成した基礎的な特徴量として、恐らく他のチームも行っているであろうということで、</a:t>
            </a:r>
            <a:endParaRPr kumimoji="1" lang="en-US" altLang="ja-JP" dirty="0" smtClean="0"/>
          </a:p>
          <a:p>
            <a:r>
              <a:rPr kumimoji="1" lang="ja-JP" altLang="en-US" dirty="0" smtClean="0"/>
              <a:t>これを用いることで大体</a:t>
            </a:r>
            <a:r>
              <a:rPr kumimoji="1" lang="en-US" altLang="ja-JP" dirty="0" smtClean="0"/>
              <a:t>0.90</a:t>
            </a:r>
            <a:r>
              <a:rPr kumimoji="1" lang="ja-JP" altLang="en-US" dirty="0" smtClean="0"/>
              <a:t>付近</a:t>
            </a:r>
            <a:r>
              <a:rPr kumimoji="1" lang="en-US" altLang="ja-JP" dirty="0" smtClean="0"/>
              <a:t>(Top20)</a:t>
            </a:r>
            <a:r>
              <a:rPr kumimoji="1" lang="ja-JP" altLang="en-US" dirty="0" smtClean="0"/>
              <a:t>まで伸びると考えられます。詳しく見ていくと、カウント、割合、ダミー変数、時間に関する特徴量です。</a:t>
            </a:r>
            <a:endParaRPr kumimoji="1" lang="en-US" altLang="ja-JP" dirty="0" smtClean="0"/>
          </a:p>
          <a:p>
            <a:r>
              <a:rPr kumimoji="1" lang="ja-JP" altLang="en-US" dirty="0" smtClean="0"/>
              <a:t>効果的な特徴量としてはユニークなユーザーに関する特徴を追加したかったこともあり、各ユーザの参加している全コースの情報として、ユーザで</a:t>
            </a:r>
            <a:r>
              <a:rPr kumimoji="1" lang="en-US" altLang="ja-JP" dirty="0" err="1" smtClean="0"/>
              <a:t>Groupby</a:t>
            </a:r>
            <a:r>
              <a:rPr kumimoji="1" lang="ja-JP" altLang="en-US" dirty="0" smtClean="0"/>
              <a:t>を行い作成した特徴量、</a:t>
            </a:r>
            <a:endParaRPr kumimoji="1" lang="en-US" altLang="ja-JP" dirty="0" smtClean="0"/>
          </a:p>
          <a:p>
            <a:r>
              <a:rPr kumimoji="1" lang="en-US" altLang="ja-JP" dirty="0" smtClean="0"/>
              <a:t>Dropout</a:t>
            </a:r>
            <a:r>
              <a:rPr kumimoji="1" lang="ja-JP" altLang="en-US" dirty="0" smtClean="0"/>
              <a:t>の定義である</a:t>
            </a:r>
            <a:r>
              <a:rPr kumimoji="1" lang="en-US" altLang="ja-JP" dirty="0" smtClean="0"/>
              <a:t>10</a:t>
            </a:r>
            <a:r>
              <a:rPr kumimoji="1" lang="ja-JP" altLang="en-US" dirty="0" smtClean="0"/>
              <a:t>日間に他のコースに参加していたかどうかの特徴も追加しました。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5</a:t>
            </a:fld>
            <a:endParaRPr kumimoji="1" lang="ja-JP" altLang="en-US"/>
          </a:p>
        </p:txBody>
      </p:sp>
    </p:spTree>
    <p:extLst>
      <p:ext uri="{BB962C8B-B14F-4D97-AF65-F5344CB8AC3E}">
        <p14:creationId xmlns:p14="http://schemas.microsoft.com/office/powerpoint/2010/main" val="335546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特に効いた</a:t>
            </a:r>
            <a:r>
              <a:rPr kumimoji="1" lang="en-US" altLang="ja-JP" sz="1200" kern="1200" dirty="0" smtClean="0">
                <a:solidFill>
                  <a:schemeClr val="tx1"/>
                </a:solidFill>
                <a:effectLst/>
                <a:latin typeface="+mn-lt"/>
                <a:ea typeface="+mn-ea"/>
                <a:cs typeface="+mn-cs"/>
              </a:rPr>
              <a:t>or</a:t>
            </a:r>
            <a:r>
              <a:rPr kumimoji="1" lang="ja-JP" altLang="en-US" sz="1200" kern="1200" dirty="0" smtClean="0">
                <a:solidFill>
                  <a:schemeClr val="tx1"/>
                </a:solidFill>
                <a:effectLst/>
                <a:latin typeface="+mn-lt"/>
                <a:ea typeface="+mn-ea"/>
                <a:cs typeface="+mn-cs"/>
              </a:rPr>
              <a:t>工夫した基礎特徴量です。</a:t>
            </a:r>
            <a:r>
              <a:rPr lang="en-US" altLang="ja-JP" sz="1200" dirty="0" smtClean="0">
                <a:solidFill>
                  <a:schemeClr val="tx1"/>
                </a:solidFill>
                <a:latin typeface="Arial"/>
                <a:cs typeface="Arial"/>
              </a:rPr>
              <a:t>past non drop rate</a:t>
            </a:r>
            <a:r>
              <a:rPr kumimoji="1" lang="ja-JP" altLang="en-US" sz="1200" kern="1200" dirty="0" smtClean="0">
                <a:solidFill>
                  <a:schemeClr val="tx1"/>
                </a:solidFill>
                <a:effectLst/>
                <a:latin typeface="+mn-lt"/>
                <a:ea typeface="+mn-ea"/>
                <a:cs typeface="+mn-cs"/>
              </a:rPr>
              <a:t>はリスキーな特徴量。</a:t>
            </a:r>
            <a:endParaRPr lang="en-US" altLang="ja-JP" sz="1200" dirty="0" smtClean="0">
              <a:solidFill>
                <a:schemeClr val="tx1"/>
              </a:solidFill>
              <a:latin typeface="Arial"/>
              <a:cs typeface="Arial"/>
            </a:endParaRPr>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6</a:t>
            </a:fld>
            <a:endParaRPr kumimoji="1" lang="ja-JP" altLang="en-US"/>
          </a:p>
        </p:txBody>
      </p:sp>
    </p:spTree>
    <p:extLst>
      <p:ext uri="{BB962C8B-B14F-4D97-AF65-F5344CB8AC3E}">
        <p14:creationId xmlns:p14="http://schemas.microsoft.com/office/powerpoint/2010/main" val="3220703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次に効果的だった特徴量を説明。</a:t>
            </a:r>
            <a:r>
              <a:rPr kumimoji="1" lang="en-US" altLang="ja-JP" dirty="0" smtClean="0"/>
              <a:t>MOOCs</a:t>
            </a:r>
            <a:r>
              <a:rPr kumimoji="1" lang="ja-JP" altLang="en-US" dirty="0" smtClean="0"/>
              <a:t>では個人間の差が大きいと考えたので、全体的な特徴量だけでなく各ユーザー毎のユニークな特徴量を作成する必要があると考えました。</a:t>
            </a:r>
            <a:endParaRPr kumimoji="1" lang="en-US" altLang="ja-JP" dirty="0" smtClean="0"/>
          </a:p>
          <a:p>
            <a:r>
              <a:rPr kumimoji="1" lang="ja-JP" altLang="en-US" dirty="0" smtClean="0"/>
              <a:t>そこで、ユーザに対して</a:t>
            </a:r>
            <a:r>
              <a:rPr kumimoji="1" lang="en-US" altLang="ja-JP" dirty="0" err="1" smtClean="0"/>
              <a:t>Groupby</a:t>
            </a:r>
            <a:r>
              <a:rPr kumimoji="1" lang="ja-JP" altLang="en-US" dirty="0" smtClean="0"/>
              <a:t>を行いユーザの全情報を集約し特徴量として追加しました。例えば</a:t>
            </a:r>
            <a:endParaRPr kumimoji="1" lang="ja-JP" altLang="en-US" dirty="0"/>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7</a:t>
            </a:fld>
            <a:endParaRPr kumimoji="1" lang="ja-JP" altLang="en-US"/>
          </a:p>
        </p:txBody>
      </p:sp>
    </p:spTree>
    <p:extLst>
      <p:ext uri="{BB962C8B-B14F-4D97-AF65-F5344CB8AC3E}">
        <p14:creationId xmlns:p14="http://schemas.microsoft.com/office/powerpoint/2010/main" val="286613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各ユーザの行動に偏りがあったのでコース期間</a:t>
            </a:r>
            <a:r>
              <a:rPr kumimoji="1" lang="en-US" altLang="ja-JP" dirty="0" smtClean="0"/>
              <a:t>30</a:t>
            </a:r>
            <a:r>
              <a:rPr kumimoji="1" lang="ja-JP" altLang="en-US" dirty="0" smtClean="0"/>
              <a:t>日を</a:t>
            </a:r>
            <a:r>
              <a:rPr kumimoji="1" lang="en-US" altLang="ja-JP" dirty="0" smtClean="0"/>
              <a:t>3</a:t>
            </a:r>
            <a:r>
              <a:rPr kumimoji="1" lang="ja-JP" altLang="en-US" dirty="0" smtClean="0"/>
              <a:t>つの期間に分割し、それぞれの期間でカウントなどの特徴量を作成しました。なぜ、一貫して参加しているユーザは離反しづらく、始めに多く参加しているけど最後の方は参加していないユーザはやめやすいのではないかと考えたからです。</a:t>
            </a:r>
            <a:endParaRPr kumimoji="1" lang="ja-JP" altLang="en-US" dirty="0"/>
          </a:p>
        </p:txBody>
      </p:sp>
      <p:sp>
        <p:nvSpPr>
          <p:cNvPr id="4" name="スライド番号プレースホルダー 3"/>
          <p:cNvSpPr>
            <a:spLocks noGrp="1"/>
          </p:cNvSpPr>
          <p:nvPr>
            <p:ph type="sldNum" sz="quarter" idx="10"/>
          </p:nvPr>
        </p:nvSpPr>
        <p:spPr/>
        <p:txBody>
          <a:bodyPr/>
          <a:lstStyle/>
          <a:p>
            <a:fld id="{A819D6CE-BE88-7841-BFB2-81771CA6C94F}" type="slidenum">
              <a:rPr kumimoji="1" lang="ja-JP" altLang="en-US" smtClean="0"/>
              <a:t>8</a:t>
            </a:fld>
            <a:endParaRPr kumimoji="1" lang="ja-JP" altLang="en-US"/>
          </a:p>
        </p:txBody>
      </p:sp>
    </p:spTree>
    <p:extLst>
      <p:ext uri="{BB962C8B-B14F-4D97-AF65-F5344CB8AC3E}">
        <p14:creationId xmlns:p14="http://schemas.microsoft.com/office/powerpoint/2010/main" val="19056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lvl1pPr>
              <a:defRPr>
                <a:solidFill>
                  <a:schemeClr val="accent1">
                    <a:lumMod val="75000"/>
                  </a:schemeClr>
                </a:solidFill>
                <a:latin typeface="メイリオ"/>
                <a:ea typeface="メイリオ"/>
                <a:cs typeface="メイリオ"/>
              </a:defRPr>
            </a:lvl1pPr>
          </a:lstStyle>
          <a:p>
            <a:r>
              <a:rPr kumimoji="1" lang="ja-JP" altLang="en-US" smtClean="0"/>
              <a:t>マスター タイトルの書式設定</a:t>
            </a:r>
            <a:endParaRPr kumimoji="1" lang="ja-JP" altLang="en-US" dirty="0"/>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rgbClr val="00000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dirty="0"/>
          </a:p>
        </p:txBody>
      </p:sp>
      <p:sp>
        <p:nvSpPr>
          <p:cNvPr id="4" name="日付プレースホルダー 3"/>
          <p:cNvSpPr>
            <a:spLocks noGrp="1"/>
          </p:cNvSpPr>
          <p:nvPr>
            <p:ph type="dt" sz="half" idx="10"/>
          </p:nvPr>
        </p:nvSpPr>
        <p:spPr/>
        <p:txBody>
          <a:bodyPr/>
          <a:lstStyle>
            <a:lvl1pPr>
              <a:defRPr>
                <a:solidFill>
                  <a:srgbClr val="000000"/>
                </a:solidFill>
              </a:defRPr>
            </a:lvl1pPr>
          </a:lstStyle>
          <a:p>
            <a:fld id="{5950DBDF-BBD1-3B47-87C0-986AA0575D85}" type="datetime1">
              <a:rPr kumimoji="1" lang="ja-JP" altLang="en-US" smtClean="0"/>
              <a:t>2015/09/07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a:solidFill>
                  <a:schemeClr val="tx1"/>
                </a:solidFill>
              </a:defRPr>
            </a:lvl1pPr>
          </a:lstStyle>
          <a:p>
            <a:fld id="{222DB5DA-3993-6941-A4DD-FBF7FE7FC33A}" type="slidenum">
              <a:rPr kumimoji="1" lang="ja-JP" altLang="en-US" smtClean="0"/>
              <a:t>‹#›</a:t>
            </a:fld>
            <a:endParaRPr kumimoji="1" lang="ja-JP" altLang="en-US"/>
          </a:p>
        </p:txBody>
      </p:sp>
    </p:spTree>
    <p:extLst>
      <p:ext uri="{BB962C8B-B14F-4D97-AF65-F5344CB8AC3E}">
        <p14:creationId xmlns:p14="http://schemas.microsoft.com/office/powerpoint/2010/main" val="14314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77EDD0E-F2A7-274C-AE2F-BA9141446920}" type="datetime1">
              <a:rPr kumimoji="1" lang="ja-JP" altLang="en-US" smtClean="0"/>
              <a:t>2015/09/07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22DB5DA-3993-6941-A4DD-FBF7FE7FC33A}" type="slidenum">
              <a:rPr kumimoji="1" lang="ja-JP" altLang="en-US" smtClean="0"/>
              <a:t>‹#›</a:t>
            </a:fld>
            <a:endParaRPr kumimoji="1" lang="ja-JP" altLang="en-US"/>
          </a:p>
        </p:txBody>
      </p:sp>
    </p:spTree>
    <p:extLst>
      <p:ext uri="{BB962C8B-B14F-4D97-AF65-F5344CB8AC3E}">
        <p14:creationId xmlns:p14="http://schemas.microsoft.com/office/powerpoint/2010/main" val="461273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D3EA1BF-05E6-EE46-89C2-18A500725592}" type="datetime1">
              <a:rPr kumimoji="1" lang="ja-JP" altLang="en-US" smtClean="0"/>
              <a:t>2015/09/07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22DB5DA-3993-6941-A4DD-FBF7FE7FC33A}" type="slidenum">
              <a:rPr kumimoji="1" lang="ja-JP" altLang="en-US" smtClean="0"/>
              <a:t>‹#›</a:t>
            </a:fld>
            <a:endParaRPr kumimoji="1" lang="ja-JP" altLang="en-US"/>
          </a:p>
        </p:txBody>
      </p:sp>
    </p:spTree>
    <p:extLst>
      <p:ext uri="{BB962C8B-B14F-4D97-AF65-F5344CB8AC3E}">
        <p14:creationId xmlns:p14="http://schemas.microsoft.com/office/powerpoint/2010/main" val="4172670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メイリオ"/>
                <a:ea typeface="メイリオ"/>
                <a:cs typeface="メイリオ"/>
              </a:defRPr>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lvl1pPr>
              <a:defRPr>
                <a:latin typeface="メイリオ"/>
                <a:ea typeface="メイリオ"/>
                <a:cs typeface="メイリオ"/>
              </a:defRPr>
            </a:lvl1pPr>
            <a:lvl2pPr>
              <a:defRPr>
                <a:latin typeface="メイリオ"/>
                <a:ea typeface="メイリオ"/>
                <a:cs typeface="メイリオ"/>
              </a:defRPr>
            </a:lvl2pPr>
            <a:lvl3pPr>
              <a:defRPr>
                <a:latin typeface="メイリオ"/>
                <a:ea typeface="メイリオ"/>
                <a:cs typeface="メイリオ"/>
              </a:defRPr>
            </a:lvl3pPr>
            <a:lvl4pPr>
              <a:defRPr>
                <a:latin typeface="メイリオ"/>
                <a:ea typeface="メイリオ"/>
                <a:cs typeface="メイリオ"/>
              </a:defRPr>
            </a:lvl4pPr>
            <a:lvl5pPr>
              <a:defRPr>
                <a:latin typeface="メイリオ"/>
                <a:ea typeface="メイリオ"/>
                <a:cs typeface="メイリオ"/>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4" name="日付プレースホルダー 3"/>
          <p:cNvSpPr>
            <a:spLocks noGrp="1"/>
          </p:cNvSpPr>
          <p:nvPr>
            <p:ph type="dt" sz="half" idx="10"/>
          </p:nvPr>
        </p:nvSpPr>
        <p:spPr/>
        <p:txBody>
          <a:bodyPr/>
          <a:lstStyle/>
          <a:p>
            <a:fld id="{2F8192BD-0CE7-E94B-957A-787BB726720E}" type="datetime1">
              <a:rPr kumimoji="1" lang="ja-JP" altLang="en-US" smtClean="0"/>
              <a:t>2015/09/07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22DB5DA-3993-6941-A4DD-FBF7FE7FC33A}" type="slidenum">
              <a:rPr kumimoji="1" lang="ja-JP" altLang="en-US" smtClean="0"/>
              <a:t>‹#›</a:t>
            </a:fld>
            <a:endParaRPr kumimoji="1" lang="ja-JP" altLang="en-US"/>
          </a:p>
        </p:txBody>
      </p:sp>
    </p:spTree>
    <p:extLst>
      <p:ext uri="{BB962C8B-B14F-4D97-AF65-F5344CB8AC3E}">
        <p14:creationId xmlns:p14="http://schemas.microsoft.com/office/powerpoint/2010/main" val="11411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CCE85E57-5E88-DB45-8D92-BB6798D1A5F5}" type="datetime1">
              <a:rPr kumimoji="1" lang="ja-JP" altLang="en-US" smtClean="0"/>
              <a:t>2015/09/07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22DB5DA-3993-6941-A4DD-FBF7FE7FC33A}" type="slidenum">
              <a:rPr kumimoji="1" lang="ja-JP" altLang="en-US" smtClean="0"/>
              <a:t>‹#›</a:t>
            </a:fld>
            <a:endParaRPr kumimoji="1" lang="ja-JP" altLang="en-US"/>
          </a:p>
        </p:txBody>
      </p:sp>
    </p:spTree>
    <p:extLst>
      <p:ext uri="{BB962C8B-B14F-4D97-AF65-F5344CB8AC3E}">
        <p14:creationId xmlns:p14="http://schemas.microsoft.com/office/powerpoint/2010/main" val="641464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ED2CA21-ECD1-2641-94B1-674E9DAB126E}" type="datetime1">
              <a:rPr kumimoji="1" lang="ja-JP" altLang="en-US" smtClean="0"/>
              <a:t>2015/09/07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22DB5DA-3993-6941-A4DD-FBF7FE7FC33A}" type="slidenum">
              <a:rPr kumimoji="1" lang="ja-JP" altLang="en-US" smtClean="0"/>
              <a:t>‹#›</a:t>
            </a:fld>
            <a:endParaRPr kumimoji="1" lang="ja-JP" altLang="en-US"/>
          </a:p>
        </p:txBody>
      </p:sp>
    </p:spTree>
    <p:extLst>
      <p:ext uri="{BB962C8B-B14F-4D97-AF65-F5344CB8AC3E}">
        <p14:creationId xmlns:p14="http://schemas.microsoft.com/office/powerpoint/2010/main" val="643775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8A4D0893-3F3D-0D47-A4E7-D8D66AEC4A97}" type="datetime1">
              <a:rPr kumimoji="1" lang="ja-JP" altLang="en-US" smtClean="0"/>
              <a:t>2015/09/07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22DB5DA-3993-6941-A4DD-FBF7FE7FC33A}" type="slidenum">
              <a:rPr kumimoji="1" lang="ja-JP" altLang="en-US" smtClean="0"/>
              <a:t>‹#›</a:t>
            </a:fld>
            <a:endParaRPr kumimoji="1" lang="ja-JP" altLang="en-US"/>
          </a:p>
        </p:txBody>
      </p:sp>
    </p:spTree>
    <p:extLst>
      <p:ext uri="{BB962C8B-B14F-4D97-AF65-F5344CB8AC3E}">
        <p14:creationId xmlns:p14="http://schemas.microsoft.com/office/powerpoint/2010/main" val="319174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87E28557-017C-8A4F-8CEA-A51CD1063E4A}" type="datetime1">
              <a:rPr kumimoji="1" lang="ja-JP" altLang="en-US" smtClean="0"/>
              <a:t>2015/09/07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22DB5DA-3993-6941-A4DD-FBF7FE7FC33A}" type="slidenum">
              <a:rPr kumimoji="1" lang="ja-JP" altLang="en-US" smtClean="0"/>
              <a:t>‹#›</a:t>
            </a:fld>
            <a:endParaRPr kumimoji="1" lang="ja-JP" altLang="en-US"/>
          </a:p>
        </p:txBody>
      </p:sp>
    </p:spTree>
    <p:extLst>
      <p:ext uri="{BB962C8B-B14F-4D97-AF65-F5344CB8AC3E}">
        <p14:creationId xmlns:p14="http://schemas.microsoft.com/office/powerpoint/2010/main" val="913254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0A2031C-9289-6E41-B0A4-69F3AA475B08}" type="datetime1">
              <a:rPr kumimoji="1" lang="ja-JP" altLang="en-US" smtClean="0"/>
              <a:t>2015/09/07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22DB5DA-3993-6941-A4DD-FBF7FE7FC33A}" type="slidenum">
              <a:rPr kumimoji="1" lang="ja-JP" altLang="en-US" smtClean="0"/>
              <a:t>‹#›</a:t>
            </a:fld>
            <a:endParaRPr kumimoji="1" lang="ja-JP" altLang="en-US"/>
          </a:p>
        </p:txBody>
      </p:sp>
    </p:spTree>
    <p:extLst>
      <p:ext uri="{BB962C8B-B14F-4D97-AF65-F5344CB8AC3E}">
        <p14:creationId xmlns:p14="http://schemas.microsoft.com/office/powerpoint/2010/main" val="1345702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DABF31C-2C71-B04D-AE23-48961B5121CA}" type="datetime1">
              <a:rPr kumimoji="1" lang="ja-JP" altLang="en-US" smtClean="0"/>
              <a:t>2015/09/07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22DB5DA-3993-6941-A4DD-FBF7FE7FC33A}" type="slidenum">
              <a:rPr kumimoji="1" lang="ja-JP" altLang="en-US" smtClean="0"/>
              <a:t>‹#›</a:t>
            </a:fld>
            <a:endParaRPr kumimoji="1" lang="ja-JP" altLang="en-US"/>
          </a:p>
        </p:txBody>
      </p:sp>
    </p:spTree>
    <p:extLst>
      <p:ext uri="{BB962C8B-B14F-4D97-AF65-F5344CB8AC3E}">
        <p14:creationId xmlns:p14="http://schemas.microsoft.com/office/powerpoint/2010/main" val="224511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プレースホルダーまでドラッグするかアイコンをクリックして図を追加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4BAE410-DF1E-154F-BFEA-29F96E0DE365}" type="datetime1">
              <a:rPr kumimoji="1" lang="ja-JP" altLang="en-US" smtClean="0"/>
              <a:t>2015/09/07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22DB5DA-3993-6941-A4DD-FBF7FE7FC33A}" type="slidenum">
              <a:rPr kumimoji="1" lang="ja-JP" altLang="en-US" smtClean="0"/>
              <a:t>‹#›</a:t>
            </a:fld>
            <a:endParaRPr kumimoji="1" lang="ja-JP" altLang="en-US"/>
          </a:p>
        </p:txBody>
      </p:sp>
    </p:spTree>
    <p:extLst>
      <p:ext uri="{BB962C8B-B14F-4D97-AF65-F5344CB8AC3E}">
        <p14:creationId xmlns:p14="http://schemas.microsoft.com/office/powerpoint/2010/main" val="40398320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142689"/>
            <a:ext cx="8229600" cy="513681"/>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285415" y="956018"/>
            <a:ext cx="8591007" cy="5400332"/>
          </a:xfrm>
          <a:prstGeom prst="rect">
            <a:avLst/>
          </a:prstGeom>
        </p:spPr>
        <p:txBody>
          <a:bodyPr vert="horz" lIns="91440" tIns="45720" rIns="91440" bIns="45720" rtlCol="0">
            <a:normAutofit/>
          </a:bodyPr>
          <a:lstStyle/>
          <a:p>
            <a:pPr lvl="0"/>
            <a:endParaRPr kumimoji="1" lang="ja-JP" altLang="en-US" dirty="0"/>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000000"/>
                </a:solidFill>
              </a:defRPr>
            </a:lvl1pPr>
          </a:lstStyle>
          <a:p>
            <a:fld id="{10DA2144-7340-064A-BA8E-451CB5F7AE32}" type="datetime1">
              <a:rPr kumimoji="1" lang="ja-JP" altLang="en-US" smtClean="0"/>
              <a:t>2015/09/07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000000"/>
                </a:solidFill>
              </a:defRPr>
            </a:lvl1pPr>
          </a:lstStyle>
          <a:p>
            <a:fld id="{222DB5DA-3993-6941-A4DD-FBF7FE7FC33A}" type="slidenum">
              <a:rPr kumimoji="1" lang="ja-JP" altLang="en-US" smtClean="0"/>
              <a:t>‹#›</a:t>
            </a:fld>
            <a:endParaRPr kumimoji="1" lang="ja-JP" altLang="en-US"/>
          </a:p>
        </p:txBody>
      </p:sp>
      <p:cxnSp>
        <p:nvCxnSpPr>
          <p:cNvPr id="8" name="直線コネクタ 7"/>
          <p:cNvCxnSpPr/>
          <p:nvPr/>
        </p:nvCxnSpPr>
        <p:spPr>
          <a:xfrm>
            <a:off x="27727" y="743964"/>
            <a:ext cx="9105947" cy="0"/>
          </a:xfrm>
          <a:prstGeom prst="line">
            <a:avLst/>
          </a:prstGeom>
          <a:ln w="57150" cap="sq" cmpd="sng">
            <a:solidFill>
              <a:schemeClr val="tx2"/>
            </a:solidFill>
            <a:round/>
            <a:head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71014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kumimoji="1" sz="4400" kern="1200">
          <a:solidFill>
            <a:schemeClr val="tx1"/>
          </a:solidFill>
          <a:latin typeface="Arial"/>
          <a:ea typeface="メイリオ"/>
          <a:cs typeface="Arial"/>
        </a:defRPr>
      </a:lvl1pPr>
    </p:titleStyle>
    <p:bodyStyle>
      <a:lvl1pPr marL="0" indent="0" algn="l" defTabSz="457200" rtl="0" eaLnBrk="1" latinLnBrk="0" hangingPunct="1">
        <a:spcBef>
          <a:spcPct val="20000"/>
        </a:spcBef>
        <a:buFont typeface="Arial"/>
        <a:buNone/>
        <a:defRPr kumimoji="1" sz="2400" kern="1200">
          <a:solidFill>
            <a:schemeClr val="tx1"/>
          </a:solidFill>
          <a:latin typeface="メイリオ"/>
          <a:ea typeface="メイリオ"/>
          <a:cs typeface="メイリオ"/>
        </a:defRPr>
      </a:lvl1pPr>
      <a:lvl2pPr marL="742950" indent="-285750" algn="l" defTabSz="457200" rtl="0" eaLnBrk="1" latinLnBrk="0" hangingPunct="1">
        <a:spcBef>
          <a:spcPct val="20000"/>
        </a:spcBef>
        <a:buFont typeface="Arial"/>
        <a:buChar char="–"/>
        <a:defRPr kumimoji="1" sz="2800" kern="1200">
          <a:solidFill>
            <a:schemeClr val="tx1"/>
          </a:solidFill>
          <a:latin typeface="メイリオ"/>
          <a:ea typeface="メイリオ"/>
          <a:cs typeface="メイリオ"/>
        </a:defRPr>
      </a:lvl2pPr>
      <a:lvl3pPr marL="1143000" indent="-228600" algn="l" defTabSz="457200" rtl="0" eaLnBrk="1" latinLnBrk="0" hangingPunct="1">
        <a:spcBef>
          <a:spcPct val="20000"/>
        </a:spcBef>
        <a:buFont typeface="Arial"/>
        <a:buChar char="•"/>
        <a:defRPr kumimoji="1" sz="2400" kern="1200">
          <a:solidFill>
            <a:schemeClr val="tx1"/>
          </a:solidFill>
          <a:latin typeface="メイリオ"/>
          <a:ea typeface="メイリオ"/>
          <a:cs typeface="メイリオ"/>
        </a:defRPr>
      </a:lvl3pPr>
      <a:lvl4pPr marL="1600200" indent="-228600" algn="l" defTabSz="457200" rtl="0" eaLnBrk="1" latinLnBrk="0" hangingPunct="1">
        <a:spcBef>
          <a:spcPct val="20000"/>
        </a:spcBef>
        <a:buFont typeface="Arial"/>
        <a:buChar char="–"/>
        <a:defRPr kumimoji="1" sz="2000" kern="1200">
          <a:solidFill>
            <a:schemeClr val="tx1"/>
          </a:solidFill>
          <a:latin typeface="メイリオ"/>
          <a:ea typeface="メイリオ"/>
          <a:cs typeface="メイリオ"/>
        </a:defRPr>
      </a:lvl4pPr>
      <a:lvl5pPr marL="2057400" indent="-228600" algn="l" defTabSz="457200" rtl="0" eaLnBrk="1" latinLnBrk="0" hangingPunct="1">
        <a:spcBef>
          <a:spcPct val="20000"/>
        </a:spcBef>
        <a:buFont typeface="Arial"/>
        <a:buChar char="»"/>
        <a:defRPr kumimoji="1" sz="2000" kern="1200">
          <a:solidFill>
            <a:schemeClr val="tx1"/>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kki0407@gmail.com" TargetMode="External"/><Relationship Id="rId4" Type="http://schemas.openxmlformats.org/officeDocument/2006/relationships/hyperlink" Target="mailto:know-knew-known@softbank.ne.jp"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8449" y="1866505"/>
            <a:ext cx="8857412" cy="1470025"/>
          </a:xfrm>
        </p:spPr>
        <p:txBody>
          <a:bodyPr>
            <a:noAutofit/>
          </a:bodyPr>
          <a:lstStyle/>
          <a:p>
            <a:pPr algn="ctr"/>
            <a:r>
              <a:rPr lang="en-US" altLang="ja-JP" sz="3200" dirty="0">
                <a:solidFill>
                  <a:schemeClr val="tx2">
                    <a:lumMod val="75000"/>
                  </a:schemeClr>
                </a:solidFill>
                <a:latin typeface="Arial"/>
                <a:cs typeface="Arial"/>
              </a:rPr>
              <a:t>Ensemble of Diverse Gradient Boosting Decision Trees for MOOCs Dropout Prediction</a:t>
            </a:r>
            <a:endParaRPr kumimoji="1" lang="ja-JP" altLang="en-US" sz="3200" dirty="0">
              <a:solidFill>
                <a:schemeClr val="tx2">
                  <a:lumMod val="75000"/>
                </a:schemeClr>
              </a:solidFill>
              <a:latin typeface="Arial"/>
              <a:cs typeface="Arial"/>
            </a:endParaRPr>
          </a:p>
        </p:txBody>
      </p:sp>
      <p:sp>
        <p:nvSpPr>
          <p:cNvPr id="3" name="サブタイトル 2"/>
          <p:cNvSpPr>
            <a:spLocks noGrp="1"/>
          </p:cNvSpPr>
          <p:nvPr>
            <p:ph type="subTitle" idx="1"/>
          </p:nvPr>
        </p:nvSpPr>
        <p:spPr>
          <a:xfrm>
            <a:off x="625861" y="3886199"/>
            <a:ext cx="7878474" cy="2444969"/>
          </a:xfrm>
        </p:spPr>
        <p:txBody>
          <a:bodyPr>
            <a:normAutofit/>
          </a:bodyPr>
          <a:lstStyle/>
          <a:p>
            <a:r>
              <a:rPr kumimoji="1" lang="en-US" altLang="ja-JP" dirty="0" smtClean="0">
                <a:latin typeface="Arial"/>
                <a:cs typeface="Arial"/>
              </a:rPr>
              <a:t>Team: </a:t>
            </a:r>
            <a:r>
              <a:rPr lang="en-US" altLang="ja-JP" dirty="0" err="1">
                <a:latin typeface="Arial"/>
                <a:cs typeface="Arial"/>
              </a:rPr>
              <a:t>kyazuki&amp;DT@Keio</a:t>
            </a:r>
            <a:r>
              <a:rPr lang="en-US" altLang="ja-JP" dirty="0">
                <a:latin typeface="Arial"/>
                <a:cs typeface="Arial"/>
              </a:rPr>
              <a:t> </a:t>
            </a:r>
            <a:r>
              <a:rPr lang="en-US" altLang="ja-JP" dirty="0" err="1">
                <a:latin typeface="Arial"/>
                <a:cs typeface="Arial"/>
              </a:rPr>
              <a:t>univ.</a:t>
            </a:r>
            <a:r>
              <a:rPr lang="en-US" altLang="ja-JP" dirty="0">
                <a:latin typeface="Arial"/>
                <a:cs typeface="Arial"/>
              </a:rPr>
              <a:t> </a:t>
            </a:r>
            <a:r>
              <a:rPr lang="en-US" altLang="ja-JP" dirty="0" err="1">
                <a:latin typeface="Arial"/>
                <a:cs typeface="Arial"/>
              </a:rPr>
              <a:t>Ohmori</a:t>
            </a:r>
            <a:r>
              <a:rPr lang="en-US" altLang="ja-JP" dirty="0">
                <a:latin typeface="Arial"/>
                <a:cs typeface="Arial"/>
              </a:rPr>
              <a:t> Lab</a:t>
            </a:r>
            <a:endParaRPr kumimoji="1" lang="en-US" altLang="ja-JP" dirty="0" smtClean="0">
              <a:latin typeface="Arial"/>
              <a:cs typeface="Arial"/>
            </a:endParaRPr>
          </a:p>
          <a:p>
            <a:r>
              <a:rPr kumimoji="1" lang="en-US" altLang="ja-JP" dirty="0" err="1" smtClean="0">
                <a:latin typeface="Arial"/>
                <a:cs typeface="Arial"/>
              </a:rPr>
              <a:t>Ikki</a:t>
            </a:r>
            <a:r>
              <a:rPr kumimoji="1" lang="en-US" altLang="ja-JP" dirty="0" smtClean="0">
                <a:latin typeface="Arial"/>
                <a:cs typeface="Arial"/>
              </a:rPr>
              <a:t> Tanaka: </a:t>
            </a:r>
            <a:r>
              <a:rPr kumimoji="1" lang="en-US" altLang="ja-JP" dirty="0" smtClean="0">
                <a:latin typeface="Arial"/>
                <a:cs typeface="Arial"/>
                <a:hlinkClick r:id="rId3"/>
              </a:rPr>
              <a:t>ikki0407@gmail.com</a:t>
            </a:r>
            <a:endParaRPr kumimoji="1" lang="en-US" altLang="ja-JP" dirty="0" smtClean="0">
              <a:latin typeface="Arial"/>
              <a:cs typeface="Arial"/>
            </a:endParaRPr>
          </a:p>
          <a:p>
            <a:r>
              <a:rPr lang="en-US" altLang="ja-JP" dirty="0" err="1">
                <a:latin typeface="Arial"/>
                <a:cs typeface="Arial"/>
              </a:rPr>
              <a:t>Shunnosuke</a:t>
            </a:r>
            <a:r>
              <a:rPr lang="en-US" altLang="ja-JP" dirty="0">
                <a:latin typeface="Arial"/>
                <a:cs typeface="Arial"/>
              </a:rPr>
              <a:t> </a:t>
            </a:r>
            <a:r>
              <a:rPr lang="en-US" altLang="ja-JP" dirty="0" smtClean="0">
                <a:latin typeface="Arial"/>
                <a:cs typeface="Arial"/>
              </a:rPr>
              <a:t>Ikeda: </a:t>
            </a:r>
            <a:r>
              <a:rPr lang="en-US" altLang="ja-JP" dirty="0" smtClean="0">
                <a:latin typeface="Arial"/>
                <a:cs typeface="Arial"/>
                <a:hlinkClick r:id="rId4"/>
              </a:rPr>
              <a:t>know-knew-known@softbank.ne.jp</a:t>
            </a:r>
            <a:endParaRPr lang="en-US" altLang="ja-JP" dirty="0" smtClean="0">
              <a:latin typeface="Arial"/>
              <a:cs typeface="Arial"/>
            </a:endParaRPr>
          </a:p>
          <a:p>
            <a:endParaRPr kumimoji="1" lang="en-US" altLang="ja-JP" sz="2000" dirty="0" smtClean="0">
              <a:latin typeface="Arial"/>
              <a:cs typeface="Arial"/>
            </a:endParaRPr>
          </a:p>
          <a:p>
            <a:endParaRPr kumimoji="1" lang="en-US" altLang="ja-JP" dirty="0" smtClean="0">
              <a:latin typeface="Arial"/>
              <a:cs typeface="Arial"/>
            </a:endParaRPr>
          </a:p>
          <a:p>
            <a:endParaRPr kumimoji="1" lang="ja-JP" altLang="en-US" dirty="0">
              <a:latin typeface="Arial"/>
              <a:cs typeface="Arial"/>
            </a:endParaRPr>
          </a:p>
        </p:txBody>
      </p:sp>
    </p:spTree>
    <p:extLst>
      <p:ext uri="{BB962C8B-B14F-4D97-AF65-F5344CB8AC3E}">
        <p14:creationId xmlns:p14="http://schemas.microsoft.com/office/powerpoint/2010/main" val="38365754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Arial"/>
                <a:cs typeface="Arial"/>
              </a:rPr>
              <a:t>Features </a:t>
            </a:r>
            <a:r>
              <a:rPr lang="en-US" altLang="ja-JP" dirty="0" smtClean="0">
                <a:latin typeface="Arial"/>
                <a:cs typeface="Arial"/>
              </a:rPr>
              <a:t>for</a:t>
            </a:r>
            <a:r>
              <a:rPr kumimoji="1" lang="en-US" altLang="ja-JP" dirty="0" smtClean="0">
                <a:latin typeface="Arial"/>
                <a:cs typeface="Arial"/>
              </a:rPr>
              <a:t> 10 days</a:t>
            </a:r>
            <a:endParaRPr kumimoji="1" lang="ja-JP" altLang="en-US" dirty="0">
              <a:latin typeface="Arial"/>
              <a:cs typeface="Arial"/>
            </a:endParaRPr>
          </a:p>
        </p:txBody>
      </p:sp>
      <p:sp>
        <p:nvSpPr>
          <p:cNvPr id="3" name="コンテンツ プレースホルダー 2"/>
          <p:cNvSpPr>
            <a:spLocks noGrp="1"/>
          </p:cNvSpPr>
          <p:nvPr>
            <p:ph idx="1"/>
          </p:nvPr>
        </p:nvSpPr>
        <p:spPr/>
        <p:txBody>
          <a:bodyPr>
            <a:normAutofit/>
          </a:bodyPr>
          <a:lstStyle/>
          <a:p>
            <a:r>
              <a:rPr kumimoji="1" lang="en-US" altLang="ja-JP" dirty="0" smtClean="0">
                <a:latin typeface="Arial"/>
                <a:cs typeface="Arial"/>
              </a:rPr>
              <a:t>“10 days” means the periods of the dropout definition</a:t>
            </a:r>
          </a:p>
          <a:p>
            <a:endParaRPr lang="en-US" altLang="ja-JP" dirty="0">
              <a:latin typeface="Arial"/>
              <a:cs typeface="Arial"/>
            </a:endParaRPr>
          </a:p>
          <a:p>
            <a:pPr marL="342900" indent="-342900">
              <a:buFont typeface="Arial"/>
              <a:buChar char="•"/>
            </a:pPr>
            <a:r>
              <a:rPr lang="en-US" altLang="ja-JP" dirty="0" smtClean="0">
                <a:latin typeface="Arial"/>
                <a:cs typeface="Arial"/>
              </a:rPr>
              <a:t>Count of the enrolled courses by same user for 10 days</a:t>
            </a:r>
          </a:p>
          <a:p>
            <a:pPr marL="342900" indent="-342900">
              <a:buFont typeface="Arial"/>
              <a:buChar char="•"/>
            </a:pPr>
            <a:endParaRPr lang="en-US" altLang="ja-JP" dirty="0" smtClean="0">
              <a:latin typeface="Arial"/>
              <a:cs typeface="Arial"/>
            </a:endParaRPr>
          </a:p>
          <a:p>
            <a:r>
              <a:rPr lang="en-US" altLang="ja-JP" dirty="0" smtClean="0">
                <a:latin typeface="Arial"/>
                <a:cs typeface="Arial"/>
              </a:rPr>
              <a:t>Ex) Let username “A”, course1 be (A, C1)</a:t>
            </a:r>
            <a:endParaRPr lang="en-US" altLang="ja-JP" dirty="0">
              <a:latin typeface="Arial"/>
              <a:cs typeface="Arial"/>
            </a:endParaRPr>
          </a:p>
          <a:p>
            <a:pPr marL="342900" indent="-342900">
              <a:buFont typeface="Arial"/>
              <a:buChar char="•"/>
            </a:pPr>
            <a:endParaRPr lang="en-US" altLang="ja-JP" dirty="0" smtClean="0">
              <a:latin typeface="Arial"/>
              <a:cs typeface="Arial"/>
            </a:endParaRPr>
          </a:p>
          <a:p>
            <a:pPr marL="342900" indent="-342900">
              <a:buFont typeface="Arial"/>
              <a:buChar char="•"/>
            </a:pPr>
            <a:endParaRPr lang="en-US" altLang="ja-JP" dirty="0">
              <a:latin typeface="Arial"/>
              <a:cs typeface="Arial"/>
            </a:endParaRPr>
          </a:p>
          <a:p>
            <a:pPr marL="342900" indent="-342900">
              <a:buFont typeface="Arial"/>
              <a:buChar char="•"/>
            </a:pPr>
            <a:endParaRPr lang="en-US" altLang="ja-JP" dirty="0">
              <a:latin typeface="Arial"/>
              <a:cs typeface="Arial"/>
            </a:endParaRPr>
          </a:p>
          <a:p>
            <a:pPr marL="342900" indent="-342900">
              <a:buFont typeface="Arial"/>
              <a:buChar char="•"/>
            </a:pPr>
            <a:endParaRPr lang="en-US" altLang="ja-JP" dirty="0">
              <a:latin typeface="Arial"/>
              <a:cs typeface="Arial"/>
            </a:endParaRPr>
          </a:p>
          <a:p>
            <a:pPr marL="342900" indent="-342900">
              <a:buFont typeface="Arial"/>
              <a:buChar char="•"/>
            </a:pPr>
            <a:endParaRPr lang="en-US" altLang="ja-JP" dirty="0">
              <a:latin typeface="Arial"/>
              <a:cs typeface="Arial"/>
            </a:endParaRPr>
          </a:p>
          <a:p>
            <a:pPr marL="342900" indent="-342900">
              <a:buFont typeface="Arial"/>
              <a:buChar char="•"/>
            </a:pPr>
            <a:endParaRPr kumimoji="1" lang="en-US" altLang="ja-JP" dirty="0" smtClean="0">
              <a:latin typeface="Arial"/>
              <a:cs typeface="Arial"/>
            </a:endParaRPr>
          </a:p>
        </p:txBody>
      </p:sp>
      <p:sp>
        <p:nvSpPr>
          <p:cNvPr id="4" name="スライド番号プレースホルダー 3"/>
          <p:cNvSpPr>
            <a:spLocks noGrp="1"/>
          </p:cNvSpPr>
          <p:nvPr>
            <p:ph type="sldNum" sz="quarter" idx="12"/>
          </p:nvPr>
        </p:nvSpPr>
        <p:spPr/>
        <p:txBody>
          <a:bodyPr/>
          <a:lstStyle/>
          <a:p>
            <a:fld id="{222DB5DA-3993-6941-A4DD-FBF7FE7FC33A}" type="slidenum">
              <a:rPr kumimoji="1" lang="ja-JP" altLang="en-US" smtClean="0"/>
              <a:t>9</a:t>
            </a:fld>
            <a:endParaRPr kumimoji="1" lang="ja-JP" altLang="en-US"/>
          </a:p>
        </p:txBody>
      </p:sp>
      <p:cxnSp>
        <p:nvCxnSpPr>
          <p:cNvPr id="6" name="直線コネクタ 5"/>
          <p:cNvCxnSpPr/>
          <p:nvPr/>
        </p:nvCxnSpPr>
        <p:spPr>
          <a:xfrm>
            <a:off x="1061548" y="4170725"/>
            <a:ext cx="4303059" cy="0"/>
          </a:xfrm>
          <a:prstGeom prst="line">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555771" y="4333689"/>
            <a:ext cx="872542" cy="369332"/>
          </a:xfrm>
          <a:prstGeom prst="rect">
            <a:avLst/>
          </a:prstGeom>
          <a:noFill/>
        </p:spPr>
        <p:txBody>
          <a:bodyPr wrap="none" rtlCol="0">
            <a:spAutoFit/>
          </a:bodyPr>
          <a:lstStyle/>
          <a:p>
            <a:r>
              <a:rPr kumimoji="1" lang="en-US" altLang="ja-JP" dirty="0" smtClean="0">
                <a:latin typeface="Arial"/>
                <a:cs typeface="Arial"/>
              </a:rPr>
              <a:t>(A,</a:t>
            </a:r>
            <a:r>
              <a:rPr kumimoji="1" lang="en-US" altLang="ja-JP" b="1" dirty="0" smtClean="0">
                <a:latin typeface="Arial"/>
                <a:cs typeface="Arial"/>
              </a:rPr>
              <a:t>C1</a:t>
            </a:r>
            <a:r>
              <a:rPr kumimoji="1" lang="en-US" altLang="ja-JP" dirty="0" smtClean="0">
                <a:latin typeface="Arial"/>
                <a:cs typeface="Arial"/>
              </a:rPr>
              <a:t>)</a:t>
            </a:r>
            <a:endParaRPr kumimoji="1" lang="ja-JP" altLang="en-US" dirty="0">
              <a:latin typeface="Arial"/>
              <a:cs typeface="Arial"/>
            </a:endParaRPr>
          </a:p>
        </p:txBody>
      </p:sp>
      <p:sp>
        <p:nvSpPr>
          <p:cNvPr id="9" name="テキスト ボックス 8"/>
          <p:cNvSpPr txBox="1"/>
          <p:nvPr/>
        </p:nvSpPr>
        <p:spPr>
          <a:xfrm>
            <a:off x="2502219" y="3782435"/>
            <a:ext cx="993143" cy="369332"/>
          </a:xfrm>
          <a:prstGeom prst="rect">
            <a:avLst/>
          </a:prstGeom>
          <a:noFill/>
        </p:spPr>
        <p:txBody>
          <a:bodyPr wrap="none" rtlCol="0">
            <a:spAutoFit/>
          </a:bodyPr>
          <a:lstStyle/>
          <a:p>
            <a:r>
              <a:rPr lang="en-US" altLang="ja-JP" dirty="0" smtClean="0">
                <a:latin typeface="Arial"/>
                <a:cs typeface="Arial"/>
              </a:rPr>
              <a:t>30</a:t>
            </a:r>
            <a:r>
              <a:rPr kumimoji="1" lang="en-US" altLang="ja-JP" dirty="0" smtClean="0">
                <a:latin typeface="Arial"/>
                <a:cs typeface="Arial"/>
              </a:rPr>
              <a:t> days</a:t>
            </a:r>
            <a:endParaRPr kumimoji="1" lang="ja-JP" altLang="en-US" dirty="0">
              <a:latin typeface="Arial"/>
              <a:cs typeface="Arial"/>
            </a:endParaRPr>
          </a:p>
        </p:txBody>
      </p:sp>
      <p:cxnSp>
        <p:nvCxnSpPr>
          <p:cNvPr id="10" name="直線コネクタ 9"/>
          <p:cNvCxnSpPr/>
          <p:nvPr/>
        </p:nvCxnSpPr>
        <p:spPr>
          <a:xfrm flipV="1">
            <a:off x="5364607" y="4151767"/>
            <a:ext cx="1725014" cy="18958"/>
          </a:xfrm>
          <a:prstGeom prst="line">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4" name="テキスト ボックス 13"/>
          <p:cNvSpPr txBox="1"/>
          <p:nvPr/>
        </p:nvSpPr>
        <p:spPr>
          <a:xfrm>
            <a:off x="5687612" y="3782435"/>
            <a:ext cx="993143" cy="369332"/>
          </a:xfrm>
          <a:prstGeom prst="rect">
            <a:avLst/>
          </a:prstGeom>
          <a:noFill/>
          <a:ln>
            <a:noFill/>
          </a:ln>
        </p:spPr>
        <p:txBody>
          <a:bodyPr wrap="none" rtlCol="0">
            <a:spAutoFit/>
          </a:bodyPr>
          <a:lstStyle/>
          <a:p>
            <a:r>
              <a:rPr lang="en-US" altLang="ja-JP" dirty="0" smtClean="0">
                <a:solidFill>
                  <a:srgbClr val="FF0000"/>
                </a:solidFill>
                <a:latin typeface="Arial"/>
                <a:cs typeface="Arial"/>
              </a:rPr>
              <a:t>10</a:t>
            </a:r>
            <a:r>
              <a:rPr kumimoji="1" lang="en-US" altLang="ja-JP" dirty="0" smtClean="0">
                <a:solidFill>
                  <a:srgbClr val="FF0000"/>
                </a:solidFill>
                <a:latin typeface="Arial"/>
                <a:cs typeface="Arial"/>
              </a:rPr>
              <a:t> days</a:t>
            </a:r>
            <a:endParaRPr kumimoji="1" lang="ja-JP" altLang="en-US" dirty="0">
              <a:solidFill>
                <a:srgbClr val="FF0000"/>
              </a:solidFill>
              <a:latin typeface="Arial"/>
              <a:cs typeface="Arial"/>
            </a:endParaRPr>
          </a:p>
        </p:txBody>
      </p:sp>
      <p:cxnSp>
        <p:nvCxnSpPr>
          <p:cNvPr id="15" name="直線コネクタ 14"/>
          <p:cNvCxnSpPr/>
          <p:nvPr/>
        </p:nvCxnSpPr>
        <p:spPr>
          <a:xfrm>
            <a:off x="1401089" y="4550620"/>
            <a:ext cx="2864057" cy="0"/>
          </a:xfrm>
          <a:prstGeom prst="line">
            <a:avLst/>
          </a:pr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a:off x="3240592" y="4949472"/>
            <a:ext cx="2864057" cy="0"/>
          </a:xfrm>
          <a:prstGeom prst="line">
            <a:avLst/>
          </a:pr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2376318" y="4726890"/>
            <a:ext cx="872542" cy="369332"/>
          </a:xfrm>
          <a:prstGeom prst="rect">
            <a:avLst/>
          </a:prstGeom>
          <a:noFill/>
        </p:spPr>
        <p:txBody>
          <a:bodyPr wrap="none" rtlCol="0">
            <a:spAutoFit/>
          </a:bodyPr>
          <a:lstStyle/>
          <a:p>
            <a:r>
              <a:rPr lang="en-US" altLang="ja-JP" dirty="0">
                <a:latin typeface="Arial"/>
                <a:cs typeface="Arial"/>
              </a:rPr>
              <a:t>(A,</a:t>
            </a:r>
            <a:r>
              <a:rPr lang="en-US" altLang="ja-JP" dirty="0" smtClean="0">
                <a:latin typeface="Arial"/>
                <a:cs typeface="Arial"/>
              </a:rPr>
              <a:t>C2)</a:t>
            </a:r>
            <a:endParaRPr lang="ja-JP" altLang="en-US" dirty="0">
              <a:latin typeface="Arial"/>
              <a:cs typeface="Arial"/>
            </a:endParaRPr>
          </a:p>
        </p:txBody>
      </p:sp>
      <p:cxnSp>
        <p:nvCxnSpPr>
          <p:cNvPr id="19" name="直線コネクタ 18"/>
          <p:cNvCxnSpPr/>
          <p:nvPr/>
        </p:nvCxnSpPr>
        <p:spPr>
          <a:xfrm>
            <a:off x="4910239" y="5386240"/>
            <a:ext cx="2864057" cy="0"/>
          </a:xfrm>
          <a:prstGeom prst="line">
            <a:avLst/>
          </a:pr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0" name="直線コネクタ 19"/>
          <p:cNvCxnSpPr/>
          <p:nvPr/>
        </p:nvCxnSpPr>
        <p:spPr>
          <a:xfrm>
            <a:off x="3868399" y="5823007"/>
            <a:ext cx="2864057" cy="0"/>
          </a:xfrm>
          <a:prstGeom prst="line">
            <a:avLst/>
          </a:pr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4064921" y="5182616"/>
            <a:ext cx="872542" cy="369332"/>
          </a:xfrm>
          <a:prstGeom prst="rect">
            <a:avLst/>
          </a:prstGeom>
          <a:noFill/>
        </p:spPr>
        <p:txBody>
          <a:bodyPr wrap="none" rtlCol="0">
            <a:spAutoFit/>
          </a:bodyPr>
          <a:lstStyle/>
          <a:p>
            <a:r>
              <a:rPr lang="en-US" altLang="ja-JP" dirty="0">
                <a:latin typeface="Arial"/>
                <a:cs typeface="Arial"/>
              </a:rPr>
              <a:t>(A,</a:t>
            </a:r>
            <a:r>
              <a:rPr lang="en-US" altLang="ja-JP" dirty="0" smtClean="0">
                <a:latin typeface="Arial"/>
                <a:cs typeface="Arial"/>
              </a:rPr>
              <a:t>C3)</a:t>
            </a:r>
            <a:endParaRPr lang="ja-JP" altLang="en-US" dirty="0">
              <a:latin typeface="Arial"/>
              <a:cs typeface="Arial"/>
            </a:endParaRPr>
          </a:p>
        </p:txBody>
      </p:sp>
      <p:sp>
        <p:nvSpPr>
          <p:cNvPr id="23" name="テキスト ボックス 22"/>
          <p:cNvSpPr txBox="1"/>
          <p:nvPr/>
        </p:nvSpPr>
        <p:spPr>
          <a:xfrm>
            <a:off x="3006746" y="5619383"/>
            <a:ext cx="872542" cy="369332"/>
          </a:xfrm>
          <a:prstGeom prst="rect">
            <a:avLst/>
          </a:prstGeom>
          <a:noFill/>
        </p:spPr>
        <p:txBody>
          <a:bodyPr wrap="none" rtlCol="0">
            <a:spAutoFit/>
          </a:bodyPr>
          <a:lstStyle/>
          <a:p>
            <a:r>
              <a:rPr lang="en-US" altLang="ja-JP" dirty="0" smtClean="0">
                <a:latin typeface="Arial"/>
                <a:cs typeface="Arial"/>
              </a:rPr>
              <a:t>(</a:t>
            </a:r>
            <a:r>
              <a:rPr lang="en-US" altLang="ja-JP" dirty="0">
                <a:latin typeface="Arial"/>
                <a:cs typeface="Arial"/>
              </a:rPr>
              <a:t>A,</a:t>
            </a:r>
            <a:r>
              <a:rPr lang="en-US" altLang="ja-JP" dirty="0" smtClean="0">
                <a:latin typeface="Arial"/>
                <a:cs typeface="Arial"/>
              </a:rPr>
              <a:t>C4)</a:t>
            </a:r>
            <a:endParaRPr kumimoji="1" lang="ja-JP" altLang="en-US" dirty="0">
              <a:latin typeface="Arial"/>
              <a:cs typeface="Arial"/>
            </a:endParaRPr>
          </a:p>
        </p:txBody>
      </p:sp>
      <p:cxnSp>
        <p:nvCxnSpPr>
          <p:cNvPr id="24" name="直線コネクタ 23"/>
          <p:cNvCxnSpPr/>
          <p:nvPr/>
        </p:nvCxnSpPr>
        <p:spPr>
          <a:xfrm>
            <a:off x="7089621" y="4134286"/>
            <a:ext cx="0" cy="2222064"/>
          </a:xfrm>
          <a:prstGeom prst="line">
            <a:avLst/>
          </a:prstGeom>
          <a:ln>
            <a:solidFill>
              <a:srgbClr val="FF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直線コネクタ 26"/>
          <p:cNvCxnSpPr/>
          <p:nvPr/>
        </p:nvCxnSpPr>
        <p:spPr>
          <a:xfrm>
            <a:off x="5364607" y="4155456"/>
            <a:ext cx="0" cy="2222064"/>
          </a:xfrm>
          <a:prstGeom prst="line">
            <a:avLst/>
          </a:prstGeom>
          <a:ln>
            <a:solidFill>
              <a:srgbClr val="FF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a:off x="5364607" y="4950208"/>
            <a:ext cx="740042" cy="0"/>
          </a:xfrm>
          <a:prstGeom prst="line">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a:off x="5364607" y="5386976"/>
            <a:ext cx="1725014" cy="0"/>
          </a:xfrm>
          <a:prstGeom prst="line">
            <a:avLst/>
          </a:prstGeom>
          <a:ln>
            <a:solidFill>
              <a:srgbClr val="FF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a:xfrm>
            <a:off x="5364607" y="5825964"/>
            <a:ext cx="1367849" cy="0"/>
          </a:xfrm>
          <a:prstGeom prst="line">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6" name="テキスト ボックス 35"/>
          <p:cNvSpPr txBox="1"/>
          <p:nvPr/>
        </p:nvSpPr>
        <p:spPr>
          <a:xfrm>
            <a:off x="7240817" y="4203296"/>
            <a:ext cx="441422" cy="646331"/>
          </a:xfrm>
          <a:prstGeom prst="rect">
            <a:avLst/>
          </a:prstGeom>
          <a:noFill/>
        </p:spPr>
        <p:txBody>
          <a:bodyPr wrap="none" rtlCol="0">
            <a:spAutoFit/>
          </a:bodyPr>
          <a:lstStyle/>
          <a:p>
            <a:r>
              <a:rPr kumimoji="1" lang="en-US" altLang="ja-JP" sz="3600" dirty="0" smtClean="0">
                <a:solidFill>
                  <a:srgbClr val="FF0000"/>
                </a:solidFill>
                <a:latin typeface="Arial"/>
                <a:cs typeface="Arial"/>
              </a:rPr>
              <a:t>3</a:t>
            </a:r>
            <a:endParaRPr kumimoji="1" lang="ja-JP" altLang="en-US" sz="3600" dirty="0">
              <a:solidFill>
                <a:srgbClr val="FF0000"/>
              </a:solidFill>
              <a:latin typeface="Arial"/>
              <a:cs typeface="Arial"/>
            </a:endParaRPr>
          </a:p>
        </p:txBody>
      </p:sp>
      <p:sp>
        <p:nvSpPr>
          <p:cNvPr id="37" name="テキスト ボックス 36"/>
          <p:cNvSpPr txBox="1"/>
          <p:nvPr/>
        </p:nvSpPr>
        <p:spPr>
          <a:xfrm>
            <a:off x="285415" y="3782435"/>
            <a:ext cx="1583186" cy="369332"/>
          </a:xfrm>
          <a:prstGeom prst="rect">
            <a:avLst/>
          </a:prstGeom>
          <a:noFill/>
        </p:spPr>
        <p:txBody>
          <a:bodyPr wrap="none" rtlCol="0">
            <a:spAutoFit/>
          </a:bodyPr>
          <a:lstStyle/>
          <a:p>
            <a:r>
              <a:rPr kumimoji="1" lang="en-US" altLang="ja-JP" dirty="0" smtClean="0">
                <a:latin typeface="Arial"/>
                <a:cs typeface="Arial"/>
              </a:rPr>
              <a:t>Periods of </a:t>
            </a:r>
            <a:r>
              <a:rPr kumimoji="1" lang="en-US" altLang="ja-JP" b="1" dirty="0" smtClean="0">
                <a:latin typeface="Arial"/>
                <a:cs typeface="Arial"/>
              </a:rPr>
              <a:t>C1</a:t>
            </a:r>
            <a:endParaRPr kumimoji="1" lang="ja-JP" altLang="en-US" b="1" dirty="0">
              <a:latin typeface="Arial"/>
              <a:cs typeface="Arial"/>
            </a:endParaRPr>
          </a:p>
        </p:txBody>
      </p:sp>
    </p:spTree>
    <p:extLst>
      <p:ext uri="{BB962C8B-B14F-4D97-AF65-F5344CB8AC3E}">
        <p14:creationId xmlns:p14="http://schemas.microsoft.com/office/powerpoint/2010/main" val="2971441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latin typeface="Arial"/>
                <a:cs typeface="Arial"/>
              </a:rPr>
              <a:t>Variations of features for </a:t>
            </a:r>
            <a:r>
              <a:rPr lang="en-US" altLang="ja-JP" dirty="0">
                <a:latin typeface="Arial"/>
                <a:cs typeface="Arial"/>
              </a:rPr>
              <a:t>10 days</a:t>
            </a:r>
            <a:endParaRPr kumimoji="1" lang="ja-JP" altLang="en-US" dirty="0">
              <a:latin typeface="Arial"/>
              <a:cs typeface="Arial"/>
            </a:endParaRPr>
          </a:p>
        </p:txBody>
      </p:sp>
      <p:sp>
        <p:nvSpPr>
          <p:cNvPr id="3" name="コンテンツ プレースホルダー 2"/>
          <p:cNvSpPr>
            <a:spLocks noGrp="1"/>
          </p:cNvSpPr>
          <p:nvPr>
            <p:ph idx="1"/>
          </p:nvPr>
        </p:nvSpPr>
        <p:spPr/>
        <p:txBody>
          <a:bodyPr/>
          <a:lstStyle/>
          <a:p>
            <a:pPr marL="342900" indent="-342900">
              <a:lnSpc>
                <a:spcPct val="80000"/>
              </a:lnSpc>
              <a:buFont typeface="Arial"/>
              <a:buChar char="•"/>
            </a:pPr>
            <a:r>
              <a:rPr lang="en-US" altLang="ja-JP" dirty="0">
                <a:latin typeface="Arial"/>
                <a:cs typeface="Arial"/>
              </a:rPr>
              <a:t>Count of the enrolled </a:t>
            </a:r>
            <a:r>
              <a:rPr lang="en-US" altLang="ja-JP" dirty="0" smtClean="0">
                <a:latin typeface="Arial"/>
                <a:cs typeface="Arial"/>
              </a:rPr>
              <a:t>courses for </a:t>
            </a:r>
            <a:r>
              <a:rPr lang="en-US" altLang="ja-JP" dirty="0">
                <a:latin typeface="Arial"/>
                <a:cs typeface="Arial"/>
              </a:rPr>
              <a:t>20 days</a:t>
            </a:r>
          </a:p>
          <a:p>
            <a:pPr marL="342900" indent="-342900">
              <a:lnSpc>
                <a:spcPct val="80000"/>
              </a:lnSpc>
              <a:buFont typeface="Arial"/>
              <a:buChar char="•"/>
            </a:pPr>
            <a:endParaRPr lang="en-US" altLang="ja-JP" dirty="0" smtClean="0">
              <a:latin typeface="Arial"/>
              <a:cs typeface="Arial"/>
            </a:endParaRPr>
          </a:p>
          <a:p>
            <a:pPr marL="342900" indent="-342900">
              <a:lnSpc>
                <a:spcPct val="80000"/>
              </a:lnSpc>
              <a:buFont typeface="Arial"/>
              <a:buChar char="•"/>
            </a:pPr>
            <a:endParaRPr lang="en-US" altLang="ja-JP" dirty="0" smtClean="0">
              <a:latin typeface="Arial"/>
              <a:cs typeface="Arial"/>
            </a:endParaRPr>
          </a:p>
          <a:p>
            <a:pPr marL="342900" indent="-342900">
              <a:lnSpc>
                <a:spcPct val="80000"/>
              </a:lnSpc>
              <a:buFont typeface="Arial"/>
              <a:buChar char="•"/>
            </a:pPr>
            <a:r>
              <a:rPr lang="en-US" altLang="ja-JP" dirty="0" smtClean="0">
                <a:latin typeface="Arial"/>
                <a:cs typeface="Arial"/>
              </a:rPr>
              <a:t>Count </a:t>
            </a:r>
            <a:r>
              <a:rPr lang="en-US" altLang="ja-JP" dirty="0">
                <a:latin typeface="Arial"/>
                <a:cs typeface="Arial"/>
              </a:rPr>
              <a:t>of </a:t>
            </a:r>
            <a:r>
              <a:rPr lang="en-US" altLang="ja-JP" dirty="0" smtClean="0">
                <a:latin typeface="Arial"/>
                <a:cs typeface="Arial"/>
              </a:rPr>
              <a:t>the access </a:t>
            </a:r>
            <a:r>
              <a:rPr lang="en-US" altLang="ja-JP" dirty="0">
                <a:latin typeface="Arial"/>
                <a:cs typeface="Arial"/>
              </a:rPr>
              <a:t>day of the enrolled </a:t>
            </a:r>
            <a:r>
              <a:rPr lang="en-US" altLang="ja-JP" dirty="0" smtClean="0">
                <a:latin typeface="Arial"/>
                <a:cs typeface="Arial"/>
              </a:rPr>
              <a:t>courses for </a:t>
            </a:r>
            <a:r>
              <a:rPr lang="en-US" altLang="ja-JP" dirty="0">
                <a:latin typeface="Arial"/>
                <a:cs typeface="Arial"/>
              </a:rPr>
              <a:t>10 days</a:t>
            </a:r>
          </a:p>
          <a:p>
            <a:pPr marL="342900" indent="-342900">
              <a:lnSpc>
                <a:spcPct val="80000"/>
              </a:lnSpc>
              <a:buFont typeface="Arial"/>
              <a:buChar char="•"/>
            </a:pPr>
            <a:endParaRPr lang="en-US" altLang="ja-JP" dirty="0" smtClean="0">
              <a:latin typeface="Arial"/>
              <a:cs typeface="Arial"/>
            </a:endParaRPr>
          </a:p>
          <a:p>
            <a:pPr marL="342900" indent="-342900">
              <a:lnSpc>
                <a:spcPct val="80000"/>
              </a:lnSpc>
              <a:buFont typeface="Arial"/>
              <a:buChar char="•"/>
            </a:pPr>
            <a:endParaRPr lang="en-US" altLang="ja-JP" dirty="0" smtClean="0">
              <a:latin typeface="Arial"/>
              <a:cs typeface="Arial"/>
            </a:endParaRPr>
          </a:p>
          <a:p>
            <a:pPr marL="342900" indent="-342900">
              <a:lnSpc>
                <a:spcPct val="80000"/>
              </a:lnSpc>
              <a:buFont typeface="Arial"/>
              <a:buChar char="•"/>
            </a:pPr>
            <a:r>
              <a:rPr lang="en-US" altLang="ja-JP" dirty="0" smtClean="0">
                <a:latin typeface="Arial"/>
                <a:cs typeface="Arial"/>
              </a:rPr>
              <a:t>Mean </a:t>
            </a:r>
            <a:r>
              <a:rPr lang="en-US" altLang="ja-JP" dirty="0">
                <a:latin typeface="Arial"/>
                <a:cs typeface="Arial"/>
              </a:rPr>
              <a:t>of </a:t>
            </a:r>
            <a:r>
              <a:rPr lang="en-US" altLang="ja-JP" dirty="0" smtClean="0">
                <a:latin typeface="Arial"/>
                <a:cs typeface="Arial"/>
              </a:rPr>
              <a:t>the access day </a:t>
            </a:r>
            <a:r>
              <a:rPr lang="en-US" altLang="ja-JP" dirty="0">
                <a:latin typeface="Arial"/>
                <a:cs typeface="Arial"/>
              </a:rPr>
              <a:t>of the enrolled </a:t>
            </a:r>
            <a:r>
              <a:rPr lang="en-US" altLang="ja-JP" dirty="0" smtClean="0">
                <a:latin typeface="Arial"/>
                <a:cs typeface="Arial"/>
              </a:rPr>
              <a:t>courses for </a:t>
            </a:r>
            <a:r>
              <a:rPr lang="en-US" altLang="ja-JP" dirty="0">
                <a:latin typeface="Arial"/>
                <a:cs typeface="Arial"/>
              </a:rPr>
              <a:t>10 </a:t>
            </a:r>
            <a:r>
              <a:rPr lang="en-US" altLang="ja-JP" dirty="0" smtClean="0">
                <a:latin typeface="Arial"/>
                <a:cs typeface="Arial"/>
              </a:rPr>
              <a:t>days</a:t>
            </a:r>
            <a:r>
              <a:rPr lang="en-US" altLang="ja-JP" dirty="0">
                <a:latin typeface="Arial"/>
                <a:cs typeface="Arial"/>
              </a:rPr>
              <a:t>(Max, Min, </a:t>
            </a:r>
            <a:r>
              <a:rPr lang="en-US" altLang="ja-JP" dirty="0" err="1">
                <a:latin typeface="Arial"/>
                <a:cs typeface="Arial"/>
              </a:rPr>
              <a:t>Std</a:t>
            </a:r>
            <a:r>
              <a:rPr lang="en-US" altLang="ja-JP" dirty="0">
                <a:latin typeface="Arial"/>
                <a:cs typeface="Arial"/>
              </a:rPr>
              <a:t>)</a:t>
            </a:r>
          </a:p>
          <a:p>
            <a:pPr marL="342900" indent="-342900">
              <a:lnSpc>
                <a:spcPct val="80000"/>
              </a:lnSpc>
              <a:buFont typeface="Arial"/>
              <a:buChar char="•"/>
            </a:pPr>
            <a:endParaRPr lang="en-US" altLang="ja-JP" dirty="0" smtClean="0">
              <a:latin typeface="Arial"/>
              <a:cs typeface="Arial"/>
            </a:endParaRPr>
          </a:p>
          <a:p>
            <a:pPr marL="342900" indent="-342900">
              <a:lnSpc>
                <a:spcPct val="80000"/>
              </a:lnSpc>
              <a:buFont typeface="Arial"/>
              <a:buChar char="•"/>
            </a:pPr>
            <a:endParaRPr lang="en-US" altLang="ja-JP" dirty="0" smtClean="0">
              <a:latin typeface="Arial"/>
              <a:cs typeface="Arial"/>
            </a:endParaRPr>
          </a:p>
          <a:p>
            <a:pPr marL="342900" indent="-342900">
              <a:lnSpc>
                <a:spcPct val="80000"/>
              </a:lnSpc>
              <a:buFont typeface="Arial"/>
              <a:buChar char="•"/>
            </a:pPr>
            <a:r>
              <a:rPr lang="en-US" altLang="ja-JP" dirty="0" smtClean="0">
                <a:latin typeface="Arial"/>
                <a:cs typeface="Arial"/>
              </a:rPr>
              <a:t>Count </a:t>
            </a:r>
            <a:r>
              <a:rPr lang="en-US" altLang="ja-JP" dirty="0">
                <a:latin typeface="Arial"/>
                <a:cs typeface="Arial"/>
              </a:rPr>
              <a:t>of the </a:t>
            </a:r>
            <a:r>
              <a:rPr lang="en-US" altLang="ja-JP" dirty="0" smtClean="0">
                <a:latin typeface="Arial"/>
                <a:cs typeface="Arial"/>
              </a:rPr>
              <a:t>event of </a:t>
            </a:r>
            <a:r>
              <a:rPr lang="en-US" altLang="ja-JP" dirty="0">
                <a:latin typeface="Arial"/>
                <a:cs typeface="Arial"/>
              </a:rPr>
              <a:t>the enrolled </a:t>
            </a:r>
            <a:r>
              <a:rPr lang="en-US" altLang="ja-JP" dirty="0" smtClean="0">
                <a:latin typeface="Arial"/>
                <a:cs typeface="Arial"/>
              </a:rPr>
              <a:t>courses for </a:t>
            </a:r>
            <a:r>
              <a:rPr lang="en-US" altLang="ja-JP" dirty="0">
                <a:latin typeface="Arial"/>
                <a:cs typeface="Arial"/>
              </a:rPr>
              <a:t>10 days</a:t>
            </a:r>
          </a:p>
          <a:p>
            <a:pPr marL="342900" indent="-342900">
              <a:lnSpc>
                <a:spcPct val="80000"/>
              </a:lnSpc>
              <a:buFont typeface="Arial"/>
              <a:buChar char="•"/>
            </a:pPr>
            <a:endParaRPr lang="en-US" altLang="ja-JP" dirty="0" smtClean="0">
              <a:latin typeface="Arial"/>
              <a:cs typeface="Arial"/>
            </a:endParaRPr>
          </a:p>
          <a:p>
            <a:pPr marL="342900" indent="-342900">
              <a:lnSpc>
                <a:spcPct val="80000"/>
              </a:lnSpc>
              <a:buFont typeface="Arial"/>
              <a:buChar char="•"/>
            </a:pPr>
            <a:endParaRPr lang="en-US" altLang="ja-JP" dirty="0" smtClean="0">
              <a:latin typeface="Arial"/>
              <a:cs typeface="Arial"/>
            </a:endParaRPr>
          </a:p>
          <a:p>
            <a:pPr marL="342900" indent="-342900">
              <a:lnSpc>
                <a:spcPct val="80000"/>
              </a:lnSpc>
              <a:buFont typeface="Arial"/>
              <a:buChar char="•"/>
            </a:pPr>
            <a:r>
              <a:rPr lang="en-US" altLang="ja-JP" dirty="0" smtClean="0">
                <a:latin typeface="Arial"/>
                <a:cs typeface="Arial"/>
              </a:rPr>
              <a:t>Percentage </a:t>
            </a:r>
            <a:r>
              <a:rPr lang="en-US" altLang="ja-JP" dirty="0">
                <a:latin typeface="Arial"/>
                <a:cs typeface="Arial"/>
              </a:rPr>
              <a:t>of the </a:t>
            </a:r>
            <a:r>
              <a:rPr lang="en-US" altLang="ja-JP" dirty="0" smtClean="0">
                <a:latin typeface="Arial"/>
                <a:cs typeface="Arial"/>
              </a:rPr>
              <a:t>event of </a:t>
            </a:r>
            <a:r>
              <a:rPr lang="en-US" altLang="ja-JP" dirty="0">
                <a:latin typeface="Arial"/>
                <a:cs typeface="Arial"/>
              </a:rPr>
              <a:t>the enrolled course </a:t>
            </a:r>
            <a:r>
              <a:rPr lang="en-US" altLang="ja-JP" dirty="0" smtClean="0">
                <a:latin typeface="Arial"/>
                <a:cs typeface="Arial"/>
              </a:rPr>
              <a:t>for </a:t>
            </a:r>
            <a:r>
              <a:rPr lang="en-US" altLang="ja-JP" dirty="0">
                <a:latin typeface="Arial"/>
                <a:cs typeface="Arial"/>
              </a:rPr>
              <a:t>10 days</a:t>
            </a:r>
          </a:p>
          <a:p>
            <a:endParaRPr kumimoji="1" lang="ja-JP" altLang="en-US" dirty="0">
              <a:latin typeface="Arial"/>
              <a:cs typeface="Arial"/>
            </a:endParaRPr>
          </a:p>
        </p:txBody>
      </p:sp>
      <p:sp>
        <p:nvSpPr>
          <p:cNvPr id="4" name="スライド番号プレースホルダー 3"/>
          <p:cNvSpPr>
            <a:spLocks noGrp="1"/>
          </p:cNvSpPr>
          <p:nvPr>
            <p:ph type="sldNum" sz="quarter" idx="12"/>
          </p:nvPr>
        </p:nvSpPr>
        <p:spPr/>
        <p:txBody>
          <a:bodyPr/>
          <a:lstStyle/>
          <a:p>
            <a:fld id="{222DB5DA-3993-6941-A4DD-FBF7FE7FC33A}" type="slidenum">
              <a:rPr kumimoji="1" lang="ja-JP" altLang="en-US" smtClean="0"/>
              <a:t>10</a:t>
            </a:fld>
            <a:endParaRPr kumimoji="1" lang="ja-JP" altLang="en-US"/>
          </a:p>
        </p:txBody>
      </p:sp>
      <p:cxnSp>
        <p:nvCxnSpPr>
          <p:cNvPr id="5" name="直線コネクタ 4"/>
          <p:cNvCxnSpPr/>
          <p:nvPr/>
        </p:nvCxnSpPr>
        <p:spPr>
          <a:xfrm>
            <a:off x="1837681" y="1707522"/>
            <a:ext cx="4303059" cy="0"/>
          </a:xfrm>
          <a:prstGeom prst="line">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 name="テキスト ボックス 5"/>
          <p:cNvSpPr txBox="1"/>
          <p:nvPr/>
        </p:nvSpPr>
        <p:spPr>
          <a:xfrm>
            <a:off x="3278352" y="1319232"/>
            <a:ext cx="993143" cy="369332"/>
          </a:xfrm>
          <a:prstGeom prst="rect">
            <a:avLst/>
          </a:prstGeom>
          <a:noFill/>
        </p:spPr>
        <p:txBody>
          <a:bodyPr wrap="none" rtlCol="0">
            <a:spAutoFit/>
          </a:bodyPr>
          <a:lstStyle/>
          <a:p>
            <a:r>
              <a:rPr lang="en-US" altLang="ja-JP" dirty="0" smtClean="0">
                <a:latin typeface="Arial"/>
                <a:cs typeface="Arial"/>
              </a:rPr>
              <a:t>30</a:t>
            </a:r>
            <a:r>
              <a:rPr kumimoji="1" lang="en-US" altLang="ja-JP" dirty="0" smtClean="0">
                <a:latin typeface="Arial"/>
                <a:cs typeface="Arial"/>
              </a:rPr>
              <a:t> days</a:t>
            </a:r>
            <a:endParaRPr kumimoji="1" lang="ja-JP" altLang="en-US" dirty="0">
              <a:latin typeface="Arial"/>
              <a:cs typeface="Arial"/>
            </a:endParaRPr>
          </a:p>
        </p:txBody>
      </p:sp>
      <p:cxnSp>
        <p:nvCxnSpPr>
          <p:cNvPr id="7" name="直線コネクタ 6"/>
          <p:cNvCxnSpPr/>
          <p:nvPr/>
        </p:nvCxnSpPr>
        <p:spPr>
          <a:xfrm>
            <a:off x="6140740" y="1707522"/>
            <a:ext cx="993143" cy="0"/>
          </a:xfrm>
          <a:prstGeom prst="line">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6140740" y="1319232"/>
            <a:ext cx="993143" cy="369332"/>
          </a:xfrm>
          <a:prstGeom prst="rect">
            <a:avLst/>
          </a:prstGeom>
          <a:noFill/>
          <a:ln>
            <a:noFill/>
          </a:ln>
        </p:spPr>
        <p:txBody>
          <a:bodyPr wrap="none" rtlCol="0">
            <a:spAutoFit/>
          </a:bodyPr>
          <a:lstStyle/>
          <a:p>
            <a:r>
              <a:rPr lang="en-US" altLang="ja-JP" dirty="0" smtClean="0">
                <a:solidFill>
                  <a:srgbClr val="FF0000"/>
                </a:solidFill>
                <a:latin typeface="Arial"/>
                <a:cs typeface="Arial"/>
              </a:rPr>
              <a:t>10</a:t>
            </a:r>
            <a:r>
              <a:rPr kumimoji="1" lang="en-US" altLang="ja-JP" dirty="0" smtClean="0">
                <a:solidFill>
                  <a:srgbClr val="FF0000"/>
                </a:solidFill>
                <a:latin typeface="Arial"/>
                <a:cs typeface="Arial"/>
              </a:rPr>
              <a:t> days</a:t>
            </a:r>
            <a:endParaRPr kumimoji="1" lang="ja-JP" altLang="en-US" dirty="0">
              <a:solidFill>
                <a:srgbClr val="FF0000"/>
              </a:solidFill>
              <a:latin typeface="Arial"/>
              <a:cs typeface="Arial"/>
            </a:endParaRPr>
          </a:p>
        </p:txBody>
      </p:sp>
      <p:sp>
        <p:nvSpPr>
          <p:cNvPr id="9" name="テキスト ボックス 8"/>
          <p:cNvSpPr txBox="1"/>
          <p:nvPr/>
        </p:nvSpPr>
        <p:spPr>
          <a:xfrm>
            <a:off x="1061548" y="1319232"/>
            <a:ext cx="1583186" cy="369332"/>
          </a:xfrm>
          <a:prstGeom prst="rect">
            <a:avLst/>
          </a:prstGeom>
          <a:noFill/>
        </p:spPr>
        <p:txBody>
          <a:bodyPr wrap="none" rtlCol="0">
            <a:spAutoFit/>
          </a:bodyPr>
          <a:lstStyle/>
          <a:p>
            <a:r>
              <a:rPr kumimoji="1" lang="en-US" altLang="ja-JP" dirty="0" smtClean="0">
                <a:latin typeface="Arial"/>
                <a:cs typeface="Arial"/>
              </a:rPr>
              <a:t>Periods of </a:t>
            </a:r>
            <a:r>
              <a:rPr kumimoji="1" lang="en-US" altLang="ja-JP" b="1" dirty="0" smtClean="0">
                <a:latin typeface="Arial"/>
                <a:cs typeface="Arial"/>
              </a:rPr>
              <a:t>C1</a:t>
            </a:r>
            <a:endParaRPr kumimoji="1" lang="ja-JP" altLang="en-US" b="1" dirty="0">
              <a:latin typeface="Arial"/>
              <a:cs typeface="Arial"/>
            </a:endParaRPr>
          </a:p>
        </p:txBody>
      </p:sp>
      <p:cxnSp>
        <p:nvCxnSpPr>
          <p:cNvPr id="11" name="直線コネクタ 10"/>
          <p:cNvCxnSpPr/>
          <p:nvPr/>
        </p:nvCxnSpPr>
        <p:spPr>
          <a:xfrm flipV="1">
            <a:off x="7114643" y="1707522"/>
            <a:ext cx="1008078" cy="286"/>
          </a:xfrm>
          <a:prstGeom prst="line">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7148818" y="1318946"/>
            <a:ext cx="993143" cy="369332"/>
          </a:xfrm>
          <a:prstGeom prst="rect">
            <a:avLst/>
          </a:prstGeom>
          <a:noFill/>
          <a:ln>
            <a:noFill/>
          </a:ln>
        </p:spPr>
        <p:txBody>
          <a:bodyPr wrap="none" rtlCol="0">
            <a:spAutoFit/>
          </a:bodyPr>
          <a:lstStyle/>
          <a:p>
            <a:r>
              <a:rPr lang="en-US" altLang="ja-JP" dirty="0" smtClean="0">
                <a:solidFill>
                  <a:srgbClr val="FF0000"/>
                </a:solidFill>
                <a:latin typeface="Arial"/>
                <a:cs typeface="Arial"/>
              </a:rPr>
              <a:t>10</a:t>
            </a:r>
            <a:r>
              <a:rPr kumimoji="1" lang="en-US" altLang="ja-JP" dirty="0" smtClean="0">
                <a:solidFill>
                  <a:srgbClr val="FF0000"/>
                </a:solidFill>
                <a:latin typeface="Arial"/>
                <a:cs typeface="Arial"/>
              </a:rPr>
              <a:t> days</a:t>
            </a:r>
            <a:endParaRPr kumimoji="1" lang="ja-JP" altLang="en-US" dirty="0">
              <a:solidFill>
                <a:srgbClr val="FF0000"/>
              </a:solidFill>
              <a:latin typeface="Arial"/>
              <a:cs typeface="Arial"/>
            </a:endParaRPr>
          </a:p>
        </p:txBody>
      </p:sp>
      <p:cxnSp>
        <p:nvCxnSpPr>
          <p:cNvPr id="16" name="直線コネクタ 15"/>
          <p:cNvCxnSpPr/>
          <p:nvPr/>
        </p:nvCxnSpPr>
        <p:spPr>
          <a:xfrm>
            <a:off x="1837681" y="2745137"/>
            <a:ext cx="4510632" cy="0"/>
          </a:xfrm>
          <a:prstGeom prst="line">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1837681" y="2356561"/>
            <a:ext cx="4510632" cy="369332"/>
          </a:xfrm>
          <a:prstGeom prst="rect">
            <a:avLst/>
          </a:prstGeom>
          <a:noFill/>
        </p:spPr>
        <p:txBody>
          <a:bodyPr wrap="none" rtlCol="0">
            <a:spAutoFit/>
          </a:bodyPr>
          <a:lstStyle/>
          <a:p>
            <a:r>
              <a:rPr kumimoji="1" lang="en-US" altLang="ja-JP" dirty="0" smtClean="0"/>
              <a:t>1   2   3   4   5   6   7   8   9   10    Sum</a:t>
            </a:r>
            <a:endParaRPr kumimoji="1" lang="ja-JP" altLang="en-US" dirty="0"/>
          </a:p>
        </p:txBody>
      </p:sp>
      <p:cxnSp>
        <p:nvCxnSpPr>
          <p:cNvPr id="18" name="直線コネクタ 17"/>
          <p:cNvCxnSpPr/>
          <p:nvPr/>
        </p:nvCxnSpPr>
        <p:spPr>
          <a:xfrm flipV="1">
            <a:off x="5556968" y="2443959"/>
            <a:ext cx="0" cy="558069"/>
          </a:xfrm>
          <a:prstGeom prst="line">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1837681" y="2745137"/>
            <a:ext cx="4368504" cy="369332"/>
          </a:xfrm>
          <a:prstGeom prst="rect">
            <a:avLst/>
          </a:prstGeom>
          <a:noFill/>
        </p:spPr>
        <p:txBody>
          <a:bodyPr wrap="none" rtlCol="0">
            <a:spAutoFit/>
          </a:bodyPr>
          <a:lstStyle/>
          <a:p>
            <a:r>
              <a:rPr lang="en-US" altLang="ja-JP" dirty="0"/>
              <a:t>0</a:t>
            </a:r>
            <a:r>
              <a:rPr kumimoji="1" lang="en-US" altLang="ja-JP" dirty="0" smtClean="0"/>
              <a:t>   </a:t>
            </a:r>
            <a:r>
              <a:rPr lang="en-US" altLang="ja-JP" dirty="0"/>
              <a:t>0</a:t>
            </a:r>
            <a:r>
              <a:rPr kumimoji="1" lang="en-US" altLang="ja-JP" dirty="0" smtClean="0"/>
              <a:t>   </a:t>
            </a:r>
            <a:r>
              <a:rPr lang="en-US" altLang="ja-JP" dirty="0"/>
              <a:t>1</a:t>
            </a:r>
            <a:r>
              <a:rPr kumimoji="1" lang="en-US" altLang="ja-JP" dirty="0" smtClean="0"/>
              <a:t>   </a:t>
            </a:r>
            <a:r>
              <a:rPr lang="en-US" altLang="ja-JP" dirty="0"/>
              <a:t>1</a:t>
            </a:r>
            <a:r>
              <a:rPr kumimoji="1" lang="en-US" altLang="ja-JP" dirty="0" smtClean="0"/>
              <a:t>   </a:t>
            </a:r>
            <a:r>
              <a:rPr lang="en-US" altLang="ja-JP" dirty="0"/>
              <a:t>1</a:t>
            </a:r>
            <a:r>
              <a:rPr kumimoji="1" lang="en-US" altLang="ja-JP" dirty="0" smtClean="0"/>
              <a:t>   </a:t>
            </a:r>
            <a:r>
              <a:rPr lang="en-US" altLang="ja-JP" dirty="0"/>
              <a:t>1</a:t>
            </a:r>
            <a:r>
              <a:rPr kumimoji="1" lang="en-US" altLang="ja-JP" dirty="0" smtClean="0"/>
              <a:t>   </a:t>
            </a:r>
            <a:r>
              <a:rPr lang="en-US" altLang="ja-JP" dirty="0"/>
              <a:t>0</a:t>
            </a:r>
            <a:r>
              <a:rPr kumimoji="1" lang="en-US" altLang="ja-JP" dirty="0" smtClean="0"/>
              <a:t>   </a:t>
            </a:r>
            <a:r>
              <a:rPr lang="en-US" altLang="ja-JP" dirty="0" smtClean="0"/>
              <a:t>0 </a:t>
            </a:r>
            <a:r>
              <a:rPr kumimoji="1" lang="en-US" altLang="ja-JP" dirty="0" smtClean="0"/>
              <a:t>  </a:t>
            </a:r>
            <a:r>
              <a:rPr lang="en-US" altLang="ja-JP" dirty="0"/>
              <a:t>1</a:t>
            </a:r>
            <a:r>
              <a:rPr kumimoji="1" lang="en-US" altLang="ja-JP" dirty="0" smtClean="0"/>
              <a:t>    1       6 </a:t>
            </a:r>
            <a:endParaRPr kumimoji="1" lang="ja-JP" altLang="en-US" dirty="0"/>
          </a:p>
        </p:txBody>
      </p:sp>
      <p:cxnSp>
        <p:nvCxnSpPr>
          <p:cNvPr id="25" name="直線コネクタ 24"/>
          <p:cNvCxnSpPr/>
          <p:nvPr/>
        </p:nvCxnSpPr>
        <p:spPr>
          <a:xfrm>
            <a:off x="2308848" y="4186870"/>
            <a:ext cx="3674916" cy="0"/>
          </a:xfrm>
          <a:prstGeom prst="line">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2453374" y="3798294"/>
            <a:ext cx="3303947" cy="369332"/>
          </a:xfrm>
          <a:prstGeom prst="rect">
            <a:avLst/>
          </a:prstGeom>
          <a:noFill/>
        </p:spPr>
        <p:txBody>
          <a:bodyPr wrap="none" rtlCol="0">
            <a:spAutoFit/>
          </a:bodyPr>
          <a:lstStyle/>
          <a:p>
            <a:r>
              <a:rPr lang="en-US" altLang="ja-JP" dirty="0" smtClean="0"/>
              <a:t>Max      min      mean      </a:t>
            </a:r>
            <a:r>
              <a:rPr lang="en-US" altLang="ja-JP" dirty="0" err="1" smtClean="0"/>
              <a:t>std</a:t>
            </a:r>
            <a:endParaRPr kumimoji="1" lang="ja-JP" altLang="en-US" dirty="0"/>
          </a:p>
        </p:txBody>
      </p:sp>
      <p:sp>
        <p:nvSpPr>
          <p:cNvPr id="31" name="テキスト ボックス 30"/>
          <p:cNvSpPr txBox="1"/>
          <p:nvPr/>
        </p:nvSpPr>
        <p:spPr>
          <a:xfrm>
            <a:off x="2453374" y="4185318"/>
            <a:ext cx="3430972" cy="369332"/>
          </a:xfrm>
          <a:prstGeom prst="rect">
            <a:avLst/>
          </a:prstGeom>
          <a:noFill/>
        </p:spPr>
        <p:txBody>
          <a:bodyPr wrap="none" rtlCol="0">
            <a:spAutoFit/>
          </a:bodyPr>
          <a:lstStyle/>
          <a:p>
            <a:r>
              <a:rPr lang="en-US" altLang="ja-JP" dirty="0"/>
              <a:t> </a:t>
            </a:r>
            <a:r>
              <a:rPr lang="en-US" altLang="ja-JP" dirty="0" smtClean="0"/>
              <a:t>10         3         6.16      2.54       </a:t>
            </a:r>
            <a:endParaRPr kumimoji="1" lang="ja-JP" altLang="en-US" dirty="0"/>
          </a:p>
        </p:txBody>
      </p:sp>
      <p:cxnSp>
        <p:nvCxnSpPr>
          <p:cNvPr id="32" name="直線コネクタ 31"/>
          <p:cNvCxnSpPr/>
          <p:nvPr/>
        </p:nvCxnSpPr>
        <p:spPr>
          <a:xfrm>
            <a:off x="2308848" y="5301458"/>
            <a:ext cx="3674916" cy="0"/>
          </a:xfrm>
          <a:prstGeom prst="line">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2453374" y="4912882"/>
            <a:ext cx="3609732" cy="369332"/>
          </a:xfrm>
          <a:prstGeom prst="rect">
            <a:avLst/>
          </a:prstGeom>
          <a:noFill/>
        </p:spPr>
        <p:txBody>
          <a:bodyPr wrap="none" rtlCol="0">
            <a:spAutoFit/>
          </a:bodyPr>
          <a:lstStyle/>
          <a:p>
            <a:r>
              <a:rPr lang="en-US" altLang="ja-JP" dirty="0" smtClean="0"/>
              <a:t>access   ………….  Video    Sum</a:t>
            </a:r>
            <a:endParaRPr kumimoji="1" lang="ja-JP" altLang="en-US" dirty="0"/>
          </a:p>
        </p:txBody>
      </p:sp>
      <p:sp>
        <p:nvSpPr>
          <p:cNvPr id="34" name="テキスト ボックス 33"/>
          <p:cNvSpPr txBox="1"/>
          <p:nvPr/>
        </p:nvSpPr>
        <p:spPr>
          <a:xfrm>
            <a:off x="2453374" y="5299906"/>
            <a:ext cx="3575017" cy="369332"/>
          </a:xfrm>
          <a:prstGeom prst="rect">
            <a:avLst/>
          </a:prstGeom>
          <a:noFill/>
        </p:spPr>
        <p:txBody>
          <a:bodyPr wrap="none" rtlCol="0">
            <a:spAutoFit/>
          </a:bodyPr>
          <a:lstStyle/>
          <a:p>
            <a:r>
              <a:rPr lang="en-US" altLang="ja-JP" dirty="0"/>
              <a:t>  </a:t>
            </a:r>
            <a:r>
              <a:rPr lang="en-US" altLang="ja-JP" dirty="0" smtClean="0"/>
              <a:t>  5                         2         25        </a:t>
            </a:r>
            <a:endParaRPr kumimoji="1" lang="ja-JP" altLang="en-US" dirty="0"/>
          </a:p>
        </p:txBody>
      </p:sp>
      <p:cxnSp>
        <p:nvCxnSpPr>
          <p:cNvPr id="35" name="直線コネクタ 34"/>
          <p:cNvCxnSpPr/>
          <p:nvPr/>
        </p:nvCxnSpPr>
        <p:spPr>
          <a:xfrm flipV="1">
            <a:off x="5261513" y="5003179"/>
            <a:ext cx="0" cy="558069"/>
          </a:xfrm>
          <a:prstGeom prst="line">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a:off x="2753254" y="6325226"/>
            <a:ext cx="3027739" cy="0"/>
          </a:xfrm>
          <a:prstGeom prst="line">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テキスト ボックス 36"/>
          <p:cNvSpPr txBox="1"/>
          <p:nvPr/>
        </p:nvSpPr>
        <p:spPr>
          <a:xfrm>
            <a:off x="2897780" y="5936650"/>
            <a:ext cx="2818387" cy="369332"/>
          </a:xfrm>
          <a:prstGeom prst="rect">
            <a:avLst/>
          </a:prstGeom>
          <a:noFill/>
        </p:spPr>
        <p:txBody>
          <a:bodyPr wrap="none" rtlCol="0">
            <a:spAutoFit/>
          </a:bodyPr>
          <a:lstStyle/>
          <a:p>
            <a:r>
              <a:rPr lang="en-US" altLang="ja-JP" dirty="0" smtClean="0"/>
              <a:t>access   ………….  Video   </a:t>
            </a:r>
            <a:endParaRPr kumimoji="1" lang="ja-JP" altLang="en-US" dirty="0"/>
          </a:p>
        </p:txBody>
      </p:sp>
      <p:sp>
        <p:nvSpPr>
          <p:cNvPr id="38" name="テキスト ボックス 37"/>
          <p:cNvSpPr txBox="1"/>
          <p:nvPr/>
        </p:nvSpPr>
        <p:spPr>
          <a:xfrm>
            <a:off x="2897780" y="6323674"/>
            <a:ext cx="2854455" cy="369332"/>
          </a:xfrm>
          <a:prstGeom prst="rect">
            <a:avLst/>
          </a:prstGeom>
          <a:noFill/>
        </p:spPr>
        <p:txBody>
          <a:bodyPr wrap="none" rtlCol="0">
            <a:spAutoFit/>
          </a:bodyPr>
          <a:lstStyle/>
          <a:p>
            <a:r>
              <a:rPr lang="en-US" altLang="ja-JP" dirty="0"/>
              <a:t>  </a:t>
            </a:r>
            <a:r>
              <a:rPr lang="en-US" altLang="ja-JP" dirty="0" smtClean="0"/>
              <a:t>  0.2    ………….    0.08               </a:t>
            </a:r>
            <a:endParaRPr kumimoji="1" lang="ja-JP" altLang="en-US" dirty="0"/>
          </a:p>
        </p:txBody>
      </p:sp>
    </p:spTree>
    <p:extLst>
      <p:ext uri="{BB962C8B-B14F-4D97-AF65-F5344CB8AC3E}">
        <p14:creationId xmlns:p14="http://schemas.microsoft.com/office/powerpoint/2010/main" val="29327413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a:latin typeface="Arial"/>
                <a:cs typeface="Arial"/>
              </a:rPr>
              <a:t>Periods and </a:t>
            </a:r>
            <a:r>
              <a:rPr lang="en-US" altLang="ja-JP" sz="3200" dirty="0" smtClean="0">
                <a:latin typeface="Arial"/>
                <a:cs typeface="Arial"/>
              </a:rPr>
              <a:t>Participants of Courses</a:t>
            </a:r>
            <a:endParaRPr kumimoji="1" lang="ja-JP" altLang="en-US" sz="3200" dirty="0">
              <a:latin typeface="Arial"/>
              <a:cs typeface="Arial"/>
            </a:endParaRPr>
          </a:p>
        </p:txBody>
      </p:sp>
      <p:pic>
        <p:nvPicPr>
          <p:cNvPr id="4" name="コンテンツ プレースホルダー 3" descr="course_date.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64" t="2790" r="4220" b="839"/>
          <a:stretch/>
        </p:blipFill>
        <p:spPr>
          <a:xfrm>
            <a:off x="558727" y="1063988"/>
            <a:ext cx="8067607" cy="4444723"/>
          </a:xfrm>
        </p:spPr>
      </p:pic>
      <p:sp>
        <p:nvSpPr>
          <p:cNvPr id="6" name="正方形/長方形 5"/>
          <p:cNvSpPr/>
          <p:nvPr/>
        </p:nvSpPr>
        <p:spPr>
          <a:xfrm rot="10800000">
            <a:off x="7135408" y="5105425"/>
            <a:ext cx="221198" cy="2351069"/>
          </a:xfrm>
          <a:prstGeom prst="rect">
            <a:avLst/>
          </a:prstGeom>
          <a:gradFill>
            <a:lin ang="16200000" scaled="0"/>
          </a:gradFill>
          <a:ln>
            <a:noFill/>
          </a:ln>
          <a:scene3d>
            <a:camera prst="orthographicFront">
              <a:rot lat="0" lon="0" rev="5400000"/>
            </a:camera>
            <a:lightRig rig="threePt" dir="t"/>
          </a:scene3d>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latin typeface="Arial"/>
              <a:cs typeface="Arial"/>
            </a:endParaRPr>
          </a:p>
        </p:txBody>
      </p:sp>
      <p:sp>
        <p:nvSpPr>
          <p:cNvPr id="7" name="テキスト ボックス 6"/>
          <p:cNvSpPr txBox="1"/>
          <p:nvPr/>
        </p:nvSpPr>
        <p:spPr>
          <a:xfrm>
            <a:off x="5970186" y="5722855"/>
            <a:ext cx="2532439" cy="369332"/>
          </a:xfrm>
          <a:prstGeom prst="rect">
            <a:avLst/>
          </a:prstGeom>
          <a:noFill/>
        </p:spPr>
        <p:txBody>
          <a:bodyPr wrap="none" rtlCol="0">
            <a:spAutoFit/>
          </a:bodyPr>
          <a:lstStyle/>
          <a:p>
            <a:r>
              <a:rPr kumimoji="1" lang="en-US" altLang="ja-JP" dirty="0" smtClean="0">
                <a:latin typeface="Arial"/>
                <a:cs typeface="Arial"/>
              </a:rPr>
              <a:t>Number of Participants</a:t>
            </a:r>
            <a:endParaRPr kumimoji="1" lang="ja-JP" altLang="en-US" dirty="0">
              <a:latin typeface="Arial"/>
              <a:cs typeface="Arial"/>
            </a:endParaRPr>
          </a:p>
        </p:txBody>
      </p:sp>
      <p:sp>
        <p:nvSpPr>
          <p:cNvPr id="8" name="テキスト ボックス 7"/>
          <p:cNvSpPr txBox="1"/>
          <p:nvPr/>
        </p:nvSpPr>
        <p:spPr>
          <a:xfrm>
            <a:off x="5443545" y="6385702"/>
            <a:ext cx="826556" cy="369332"/>
          </a:xfrm>
          <a:prstGeom prst="rect">
            <a:avLst/>
          </a:prstGeom>
          <a:noFill/>
        </p:spPr>
        <p:txBody>
          <a:bodyPr wrap="none" rtlCol="0">
            <a:spAutoFit/>
          </a:bodyPr>
          <a:lstStyle/>
          <a:p>
            <a:r>
              <a:rPr kumimoji="1" lang="en-US" altLang="ja-JP" dirty="0" smtClean="0">
                <a:latin typeface="Arial"/>
                <a:cs typeface="Arial"/>
              </a:rPr>
              <a:t>20000</a:t>
            </a:r>
            <a:endParaRPr kumimoji="1" lang="ja-JP" altLang="en-US" dirty="0">
              <a:latin typeface="Arial"/>
              <a:cs typeface="Arial"/>
            </a:endParaRPr>
          </a:p>
        </p:txBody>
      </p:sp>
      <p:sp>
        <p:nvSpPr>
          <p:cNvPr id="9" name="テキスト ボックス 8"/>
          <p:cNvSpPr txBox="1"/>
          <p:nvPr/>
        </p:nvSpPr>
        <p:spPr>
          <a:xfrm>
            <a:off x="8354221" y="6385702"/>
            <a:ext cx="313044" cy="369332"/>
          </a:xfrm>
          <a:prstGeom prst="rect">
            <a:avLst/>
          </a:prstGeom>
          <a:noFill/>
        </p:spPr>
        <p:txBody>
          <a:bodyPr wrap="none" rtlCol="0">
            <a:spAutoFit/>
          </a:bodyPr>
          <a:lstStyle/>
          <a:p>
            <a:r>
              <a:rPr kumimoji="1" lang="en-US" altLang="ja-JP" dirty="0" smtClean="0">
                <a:latin typeface="Arial"/>
                <a:cs typeface="Arial"/>
              </a:rPr>
              <a:t>0</a:t>
            </a:r>
            <a:endParaRPr kumimoji="1" lang="ja-JP" altLang="en-US" dirty="0">
              <a:latin typeface="Arial"/>
              <a:cs typeface="Arial"/>
            </a:endParaRPr>
          </a:p>
        </p:txBody>
      </p:sp>
      <p:sp>
        <p:nvSpPr>
          <p:cNvPr id="10" name="テキスト ボックス 9"/>
          <p:cNvSpPr txBox="1"/>
          <p:nvPr/>
        </p:nvSpPr>
        <p:spPr>
          <a:xfrm>
            <a:off x="4370870" y="5508711"/>
            <a:ext cx="692317" cy="369332"/>
          </a:xfrm>
          <a:prstGeom prst="rect">
            <a:avLst/>
          </a:prstGeom>
          <a:noFill/>
        </p:spPr>
        <p:txBody>
          <a:bodyPr wrap="none" rtlCol="0">
            <a:spAutoFit/>
          </a:bodyPr>
          <a:lstStyle/>
          <a:p>
            <a:r>
              <a:rPr kumimoji="1" lang="en-US" altLang="ja-JP" dirty="0" smtClean="0">
                <a:latin typeface="Arial"/>
                <a:cs typeface="Arial"/>
              </a:rPr>
              <a:t>Date</a:t>
            </a:r>
            <a:endParaRPr kumimoji="1" lang="ja-JP" altLang="en-US" dirty="0">
              <a:latin typeface="Arial"/>
              <a:cs typeface="Arial"/>
            </a:endParaRPr>
          </a:p>
        </p:txBody>
      </p:sp>
      <p:sp>
        <p:nvSpPr>
          <p:cNvPr id="11" name="テキスト ボックス 10"/>
          <p:cNvSpPr txBox="1"/>
          <p:nvPr/>
        </p:nvSpPr>
        <p:spPr>
          <a:xfrm rot="16200000">
            <a:off x="85318" y="2959951"/>
            <a:ext cx="946819" cy="369332"/>
          </a:xfrm>
          <a:prstGeom prst="rect">
            <a:avLst/>
          </a:prstGeom>
          <a:noFill/>
        </p:spPr>
        <p:txBody>
          <a:bodyPr wrap="none" rtlCol="0">
            <a:spAutoFit/>
          </a:bodyPr>
          <a:lstStyle/>
          <a:p>
            <a:r>
              <a:rPr kumimoji="1" lang="en-US" altLang="ja-JP" dirty="0" smtClean="0">
                <a:latin typeface="Arial"/>
                <a:cs typeface="Arial"/>
              </a:rPr>
              <a:t>Course</a:t>
            </a:r>
            <a:endParaRPr kumimoji="1" lang="ja-JP" altLang="en-US" dirty="0">
              <a:latin typeface="Arial"/>
              <a:cs typeface="Arial"/>
            </a:endParaRPr>
          </a:p>
        </p:txBody>
      </p:sp>
      <p:sp>
        <p:nvSpPr>
          <p:cNvPr id="12" name="正方形/長方形 11"/>
          <p:cNvSpPr/>
          <p:nvPr/>
        </p:nvSpPr>
        <p:spPr>
          <a:xfrm>
            <a:off x="558727" y="5105425"/>
            <a:ext cx="7662720" cy="1630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3" name="正方形/長方形 12"/>
          <p:cNvSpPr/>
          <p:nvPr/>
        </p:nvSpPr>
        <p:spPr>
          <a:xfrm>
            <a:off x="728291" y="4989588"/>
            <a:ext cx="250044" cy="1630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4" name="テキスト ボックス 13"/>
          <p:cNvSpPr txBox="1"/>
          <p:nvPr/>
        </p:nvSpPr>
        <p:spPr>
          <a:xfrm>
            <a:off x="835546" y="5139379"/>
            <a:ext cx="1185541" cy="369332"/>
          </a:xfrm>
          <a:prstGeom prst="rect">
            <a:avLst/>
          </a:prstGeom>
          <a:noFill/>
        </p:spPr>
        <p:txBody>
          <a:bodyPr wrap="none" rtlCol="0">
            <a:spAutoFit/>
          </a:bodyPr>
          <a:lstStyle/>
          <a:p>
            <a:r>
              <a:rPr kumimoji="1" lang="en-US" altLang="ja-JP" dirty="0" smtClean="0">
                <a:latin typeface="Arial"/>
                <a:cs typeface="Arial"/>
              </a:rPr>
              <a:t>27/Oct/13</a:t>
            </a:r>
            <a:endParaRPr kumimoji="1" lang="ja-JP" altLang="en-US" dirty="0">
              <a:latin typeface="Arial"/>
              <a:cs typeface="Arial"/>
            </a:endParaRPr>
          </a:p>
        </p:txBody>
      </p:sp>
      <p:sp>
        <p:nvSpPr>
          <p:cNvPr id="15" name="テキスト ボックス 14"/>
          <p:cNvSpPr txBox="1"/>
          <p:nvPr/>
        </p:nvSpPr>
        <p:spPr>
          <a:xfrm>
            <a:off x="802126" y="4939453"/>
            <a:ext cx="259553" cy="253916"/>
          </a:xfrm>
          <a:prstGeom prst="rect">
            <a:avLst/>
          </a:prstGeom>
          <a:noFill/>
        </p:spPr>
        <p:txBody>
          <a:bodyPr wrap="none" rtlCol="0">
            <a:spAutoFit/>
          </a:bodyPr>
          <a:lstStyle/>
          <a:p>
            <a:r>
              <a:rPr kumimoji="1" lang="en-US" altLang="ja-JP" sz="1050" dirty="0" smtClean="0">
                <a:latin typeface="Arial"/>
                <a:cs typeface="Arial"/>
              </a:rPr>
              <a:t>0</a:t>
            </a:r>
            <a:endParaRPr kumimoji="1" lang="ja-JP" altLang="en-US" sz="1050" dirty="0">
              <a:latin typeface="Arial"/>
              <a:cs typeface="Arial"/>
            </a:endParaRPr>
          </a:p>
        </p:txBody>
      </p:sp>
      <p:sp>
        <p:nvSpPr>
          <p:cNvPr id="16" name="テキスト ボックス 15"/>
          <p:cNvSpPr txBox="1"/>
          <p:nvPr/>
        </p:nvSpPr>
        <p:spPr>
          <a:xfrm>
            <a:off x="3411028" y="5123825"/>
            <a:ext cx="1224201" cy="369332"/>
          </a:xfrm>
          <a:prstGeom prst="rect">
            <a:avLst/>
          </a:prstGeom>
          <a:noFill/>
        </p:spPr>
        <p:txBody>
          <a:bodyPr wrap="none" rtlCol="0">
            <a:spAutoFit/>
          </a:bodyPr>
          <a:lstStyle/>
          <a:p>
            <a:r>
              <a:rPr lang="en-US" altLang="ja-JP" dirty="0" smtClean="0">
                <a:latin typeface="Arial"/>
                <a:cs typeface="Arial"/>
              </a:rPr>
              <a:t>10</a:t>
            </a:r>
            <a:r>
              <a:rPr kumimoji="1" lang="en-US" altLang="ja-JP" dirty="0" smtClean="0">
                <a:latin typeface="Arial"/>
                <a:cs typeface="Arial"/>
              </a:rPr>
              <a:t>/Feb/14</a:t>
            </a:r>
            <a:endParaRPr kumimoji="1" lang="ja-JP" altLang="en-US" dirty="0">
              <a:latin typeface="Arial"/>
              <a:cs typeface="Arial"/>
            </a:endParaRPr>
          </a:p>
        </p:txBody>
      </p:sp>
      <p:sp>
        <p:nvSpPr>
          <p:cNvPr id="17" name="テキスト ボックス 16"/>
          <p:cNvSpPr txBox="1"/>
          <p:nvPr/>
        </p:nvSpPr>
        <p:spPr>
          <a:xfrm>
            <a:off x="5735366" y="5113781"/>
            <a:ext cx="813256" cy="369332"/>
          </a:xfrm>
          <a:prstGeom prst="rect">
            <a:avLst/>
          </a:prstGeom>
          <a:noFill/>
        </p:spPr>
        <p:txBody>
          <a:bodyPr wrap="none" rtlCol="0">
            <a:spAutoFit/>
          </a:bodyPr>
          <a:lstStyle/>
          <a:p>
            <a:r>
              <a:rPr kumimoji="1" lang="en-US" altLang="ja-JP" dirty="0" smtClean="0">
                <a:latin typeface="Arial"/>
                <a:cs typeface="Arial"/>
              </a:rPr>
              <a:t>3/May</a:t>
            </a:r>
            <a:endParaRPr kumimoji="1" lang="ja-JP" altLang="en-US" dirty="0">
              <a:latin typeface="Arial"/>
              <a:cs typeface="Arial"/>
            </a:endParaRPr>
          </a:p>
        </p:txBody>
      </p:sp>
      <p:sp>
        <p:nvSpPr>
          <p:cNvPr id="18" name="テキスト ボックス 17"/>
          <p:cNvSpPr txBox="1"/>
          <p:nvPr/>
        </p:nvSpPr>
        <p:spPr>
          <a:xfrm>
            <a:off x="7559116" y="5098757"/>
            <a:ext cx="787896" cy="369332"/>
          </a:xfrm>
          <a:prstGeom prst="rect">
            <a:avLst/>
          </a:prstGeom>
          <a:noFill/>
        </p:spPr>
        <p:txBody>
          <a:bodyPr wrap="none" rtlCol="0">
            <a:spAutoFit/>
          </a:bodyPr>
          <a:lstStyle/>
          <a:p>
            <a:r>
              <a:rPr lang="en-US" altLang="ja-JP" dirty="0" smtClean="0">
                <a:latin typeface="Arial"/>
                <a:cs typeface="Arial"/>
              </a:rPr>
              <a:t>1</a:t>
            </a:r>
            <a:r>
              <a:rPr kumimoji="1" lang="en-US" altLang="ja-JP" dirty="0" smtClean="0">
                <a:latin typeface="Arial"/>
                <a:cs typeface="Arial"/>
              </a:rPr>
              <a:t>/Aug</a:t>
            </a:r>
            <a:endParaRPr kumimoji="1" lang="ja-JP" altLang="en-US" dirty="0">
              <a:latin typeface="Arial"/>
              <a:cs typeface="Arial"/>
            </a:endParaRPr>
          </a:p>
        </p:txBody>
      </p:sp>
    </p:spTree>
    <p:extLst>
      <p:ext uri="{BB962C8B-B14F-4D97-AF65-F5344CB8AC3E}">
        <p14:creationId xmlns:p14="http://schemas.microsoft.com/office/powerpoint/2010/main" val="3098681639"/>
      </p:ext>
    </p:extLst>
  </p:cSld>
  <p:clrMapOvr>
    <a:masterClrMapping/>
  </p:clrMapOvr>
  <mc:AlternateContent xmlns:mc="http://schemas.openxmlformats.org/markup-compatibility/2006" xmlns:p14="http://schemas.microsoft.com/office/powerpoint/2010/main">
    <mc:Choice Requires="p14">
      <p:transition spd="slow" p14:dur="2000" advTm="37665"/>
    </mc:Choice>
    <mc:Fallback xmlns="">
      <p:transition xmlns:p14="http://schemas.microsoft.com/office/powerpoint/2010/main" spd="slow" advTm="37665"/>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199563"/>
            <a:ext cx="8433211" cy="513681"/>
          </a:xfrm>
        </p:spPr>
        <p:txBody>
          <a:bodyPr>
            <a:noAutofit/>
          </a:bodyPr>
          <a:lstStyle/>
          <a:p>
            <a:r>
              <a:rPr lang="en-US" altLang="ja-JP" sz="3200" dirty="0" smtClean="0">
                <a:latin typeface="Arial"/>
                <a:cs typeface="Arial"/>
              </a:rPr>
              <a:t>Similar distributions between train and test</a:t>
            </a:r>
            <a:endParaRPr kumimoji="1" lang="ja-JP" altLang="en-US" sz="3200" dirty="0">
              <a:latin typeface="Arial"/>
              <a:cs typeface="Arial"/>
            </a:endParaRPr>
          </a:p>
        </p:txBody>
      </p:sp>
      <p:pic>
        <p:nvPicPr>
          <p:cNvPr id="4" name="コンテンツ プレースホルダー 3" descr="KDD_plot1.png"/>
          <p:cNvPicPr>
            <a:picLocks noChangeAspect="1"/>
          </p:cNvPicPr>
          <p:nvPr/>
        </p:nvPicPr>
        <p:blipFill rotWithShape="1">
          <a:blip r:embed="rId3">
            <a:extLst>
              <a:ext uri="{28A0092B-C50C-407E-A947-70E740481C1C}">
                <a14:useLocalDpi xmlns:a14="http://schemas.microsoft.com/office/drawing/2010/main" val="0"/>
              </a:ext>
            </a:extLst>
          </a:blip>
          <a:srcRect l="4405" t="1" r="2367" b="-9569"/>
          <a:stretch/>
        </p:blipFill>
        <p:spPr>
          <a:xfrm>
            <a:off x="253540" y="1125940"/>
            <a:ext cx="8636870" cy="5489222"/>
          </a:xfrm>
          <a:prstGeom prst="rect">
            <a:avLst/>
          </a:prstGeom>
        </p:spPr>
      </p:pic>
      <p:cxnSp>
        <p:nvCxnSpPr>
          <p:cNvPr id="5" name="直線矢印コネクタ 4"/>
          <p:cNvCxnSpPr/>
          <p:nvPr/>
        </p:nvCxnSpPr>
        <p:spPr>
          <a:xfrm>
            <a:off x="4930722" y="3301607"/>
            <a:ext cx="0" cy="1360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テキスト ボックス 5"/>
          <p:cNvSpPr txBox="1"/>
          <p:nvPr/>
        </p:nvSpPr>
        <p:spPr>
          <a:xfrm>
            <a:off x="3880916" y="2943743"/>
            <a:ext cx="2250098" cy="369332"/>
          </a:xfrm>
          <a:prstGeom prst="rect">
            <a:avLst/>
          </a:prstGeom>
          <a:noFill/>
        </p:spPr>
        <p:txBody>
          <a:bodyPr wrap="none" rtlCol="0">
            <a:spAutoFit/>
          </a:bodyPr>
          <a:lstStyle/>
          <a:p>
            <a:r>
              <a:rPr lang="en-US" altLang="ja-JP" dirty="0" err="1">
                <a:latin typeface="Arial"/>
                <a:cs typeface="Arial"/>
              </a:rPr>
              <a:t>Cumsum</a:t>
            </a:r>
            <a:r>
              <a:rPr lang="en-US" altLang="ja-JP" dirty="0">
                <a:latin typeface="Arial"/>
                <a:cs typeface="Arial"/>
              </a:rPr>
              <a:t> </a:t>
            </a:r>
            <a:r>
              <a:rPr lang="en-US" altLang="ja-JP" dirty="0" smtClean="0">
                <a:latin typeface="Arial"/>
                <a:cs typeface="Arial"/>
              </a:rPr>
              <a:t>of Dropout</a:t>
            </a:r>
            <a:endParaRPr kumimoji="1" lang="ja-JP" altLang="en-US" dirty="0">
              <a:latin typeface="Arial"/>
              <a:cs typeface="Arial"/>
            </a:endParaRPr>
          </a:p>
        </p:txBody>
      </p:sp>
      <p:cxnSp>
        <p:nvCxnSpPr>
          <p:cNvPr id="9" name="直線矢印コネクタ 8"/>
          <p:cNvCxnSpPr/>
          <p:nvPr/>
        </p:nvCxnSpPr>
        <p:spPr>
          <a:xfrm>
            <a:off x="3243953" y="2981001"/>
            <a:ext cx="277266" cy="1508030"/>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2175953" y="2573753"/>
            <a:ext cx="2634894" cy="369332"/>
          </a:xfrm>
          <a:prstGeom prst="rect">
            <a:avLst/>
          </a:prstGeom>
          <a:noFill/>
        </p:spPr>
        <p:txBody>
          <a:bodyPr wrap="none" rtlCol="0">
            <a:spAutoFit/>
          </a:bodyPr>
          <a:lstStyle/>
          <a:p>
            <a:r>
              <a:rPr kumimoji="1" lang="en-US" altLang="ja-JP" dirty="0" err="1" smtClean="0">
                <a:latin typeface="Arial"/>
                <a:cs typeface="Arial"/>
              </a:rPr>
              <a:t>Cumsum</a:t>
            </a:r>
            <a:r>
              <a:rPr kumimoji="1" lang="en-US" altLang="ja-JP" dirty="0" smtClean="0">
                <a:latin typeface="Arial"/>
                <a:cs typeface="Arial"/>
              </a:rPr>
              <a:t> of Participants</a:t>
            </a:r>
            <a:endParaRPr kumimoji="1" lang="ja-JP" altLang="en-US" dirty="0">
              <a:latin typeface="Arial"/>
              <a:cs typeface="Arial"/>
            </a:endParaRPr>
          </a:p>
        </p:txBody>
      </p:sp>
      <p:cxnSp>
        <p:nvCxnSpPr>
          <p:cNvPr id="11" name="直線矢印コネクタ 10"/>
          <p:cNvCxnSpPr/>
          <p:nvPr/>
        </p:nvCxnSpPr>
        <p:spPr>
          <a:xfrm>
            <a:off x="7603551" y="2205870"/>
            <a:ext cx="0" cy="740809"/>
          </a:xfrm>
          <a:prstGeom prst="straightConnector1">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6048107" y="2279778"/>
            <a:ext cx="1567506" cy="400110"/>
          </a:xfrm>
          <a:prstGeom prst="rect">
            <a:avLst/>
          </a:prstGeom>
          <a:noFill/>
        </p:spPr>
        <p:txBody>
          <a:bodyPr wrap="none" rtlCol="0">
            <a:spAutoFit/>
          </a:bodyPr>
          <a:lstStyle/>
          <a:p>
            <a:r>
              <a:rPr lang="en-US" altLang="ja-JP" sz="2000" dirty="0" smtClean="0">
                <a:solidFill>
                  <a:srgbClr val="FF0000"/>
                </a:solidFill>
                <a:latin typeface="Arial"/>
                <a:cs typeface="Arial"/>
              </a:rPr>
              <a:t>Not Dropout</a:t>
            </a:r>
            <a:endParaRPr kumimoji="1" lang="ja-JP" altLang="en-US" sz="2000" dirty="0">
              <a:solidFill>
                <a:srgbClr val="FF0000"/>
              </a:solidFill>
              <a:latin typeface="Arial"/>
              <a:cs typeface="Arial"/>
            </a:endParaRPr>
          </a:p>
        </p:txBody>
      </p:sp>
      <p:sp>
        <p:nvSpPr>
          <p:cNvPr id="14" name="テキスト ボックス 13"/>
          <p:cNvSpPr txBox="1"/>
          <p:nvPr/>
        </p:nvSpPr>
        <p:spPr>
          <a:xfrm>
            <a:off x="457200" y="3324286"/>
            <a:ext cx="256801" cy="646331"/>
          </a:xfrm>
          <a:prstGeom prst="rect">
            <a:avLst/>
          </a:prstGeom>
          <a:solidFill>
            <a:srgbClr val="FFFFFF"/>
          </a:solidFill>
        </p:spPr>
        <p:txBody>
          <a:bodyPr wrap="none" rtlCol="0">
            <a:spAutoFit/>
          </a:bodyPr>
          <a:lstStyle/>
          <a:p>
            <a:endParaRPr kumimoji="1" lang="en-US" altLang="ja-JP" dirty="0" smtClean="0">
              <a:latin typeface="Arial"/>
              <a:cs typeface="Arial"/>
            </a:endParaRPr>
          </a:p>
          <a:p>
            <a:endParaRPr kumimoji="1" lang="ja-JP" altLang="en-US" dirty="0">
              <a:latin typeface="Arial"/>
              <a:cs typeface="Arial"/>
            </a:endParaRPr>
          </a:p>
        </p:txBody>
      </p:sp>
      <p:sp>
        <p:nvSpPr>
          <p:cNvPr id="7" name="テキスト ボックス 6"/>
          <p:cNvSpPr txBox="1"/>
          <p:nvPr/>
        </p:nvSpPr>
        <p:spPr>
          <a:xfrm rot="16200000">
            <a:off x="-209959" y="3459517"/>
            <a:ext cx="1390675" cy="369332"/>
          </a:xfrm>
          <a:prstGeom prst="rect">
            <a:avLst/>
          </a:prstGeom>
          <a:noFill/>
        </p:spPr>
        <p:txBody>
          <a:bodyPr wrap="none" rtlCol="0">
            <a:spAutoFit/>
          </a:bodyPr>
          <a:lstStyle/>
          <a:p>
            <a:r>
              <a:rPr kumimoji="1" lang="en-US" altLang="ja-JP" dirty="0" smtClean="0">
                <a:latin typeface="Arial"/>
                <a:cs typeface="Arial"/>
              </a:rPr>
              <a:t>Participants</a:t>
            </a:r>
            <a:endParaRPr kumimoji="1" lang="ja-JP" altLang="en-US" dirty="0">
              <a:latin typeface="Arial"/>
              <a:cs typeface="Arial"/>
            </a:endParaRPr>
          </a:p>
        </p:txBody>
      </p:sp>
      <p:sp>
        <p:nvSpPr>
          <p:cNvPr id="22" name="正方形/長方形 21"/>
          <p:cNvSpPr/>
          <p:nvPr/>
        </p:nvSpPr>
        <p:spPr>
          <a:xfrm>
            <a:off x="558727" y="5667858"/>
            <a:ext cx="7707458" cy="6451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3" name="正方形/長方形 22"/>
          <p:cNvSpPr/>
          <p:nvPr/>
        </p:nvSpPr>
        <p:spPr>
          <a:xfrm>
            <a:off x="728291" y="5552021"/>
            <a:ext cx="250044" cy="1630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4" name="テキスト ボックス 23"/>
          <p:cNvSpPr txBox="1"/>
          <p:nvPr/>
        </p:nvSpPr>
        <p:spPr>
          <a:xfrm>
            <a:off x="835546" y="5701812"/>
            <a:ext cx="1185541" cy="369332"/>
          </a:xfrm>
          <a:prstGeom prst="rect">
            <a:avLst/>
          </a:prstGeom>
          <a:noFill/>
        </p:spPr>
        <p:txBody>
          <a:bodyPr wrap="none" rtlCol="0">
            <a:spAutoFit/>
          </a:bodyPr>
          <a:lstStyle/>
          <a:p>
            <a:r>
              <a:rPr kumimoji="1" lang="en-US" altLang="ja-JP" dirty="0" smtClean="0">
                <a:latin typeface="Arial"/>
                <a:cs typeface="Arial"/>
              </a:rPr>
              <a:t>27/Oct/13</a:t>
            </a:r>
            <a:endParaRPr kumimoji="1" lang="ja-JP" altLang="en-US" dirty="0">
              <a:latin typeface="Arial"/>
              <a:cs typeface="Arial"/>
            </a:endParaRPr>
          </a:p>
        </p:txBody>
      </p:sp>
      <p:sp>
        <p:nvSpPr>
          <p:cNvPr id="25" name="テキスト ボックス 24"/>
          <p:cNvSpPr txBox="1"/>
          <p:nvPr/>
        </p:nvSpPr>
        <p:spPr>
          <a:xfrm>
            <a:off x="802126" y="5501886"/>
            <a:ext cx="259553" cy="253916"/>
          </a:xfrm>
          <a:prstGeom prst="rect">
            <a:avLst/>
          </a:prstGeom>
          <a:noFill/>
        </p:spPr>
        <p:txBody>
          <a:bodyPr wrap="none" rtlCol="0">
            <a:spAutoFit/>
          </a:bodyPr>
          <a:lstStyle/>
          <a:p>
            <a:r>
              <a:rPr kumimoji="1" lang="en-US" altLang="ja-JP" sz="1050" dirty="0" smtClean="0">
                <a:latin typeface="Arial"/>
                <a:cs typeface="Arial"/>
              </a:rPr>
              <a:t>0</a:t>
            </a:r>
            <a:endParaRPr kumimoji="1" lang="ja-JP" altLang="en-US" sz="1050" dirty="0">
              <a:latin typeface="Arial"/>
              <a:cs typeface="Arial"/>
            </a:endParaRPr>
          </a:p>
        </p:txBody>
      </p:sp>
      <p:sp>
        <p:nvSpPr>
          <p:cNvPr id="26" name="テキスト ボックス 25"/>
          <p:cNvSpPr txBox="1"/>
          <p:nvPr/>
        </p:nvSpPr>
        <p:spPr>
          <a:xfrm>
            <a:off x="3411028" y="5686258"/>
            <a:ext cx="1224201" cy="369332"/>
          </a:xfrm>
          <a:prstGeom prst="rect">
            <a:avLst/>
          </a:prstGeom>
          <a:noFill/>
        </p:spPr>
        <p:txBody>
          <a:bodyPr wrap="none" rtlCol="0">
            <a:spAutoFit/>
          </a:bodyPr>
          <a:lstStyle/>
          <a:p>
            <a:r>
              <a:rPr lang="en-US" altLang="ja-JP" dirty="0" smtClean="0">
                <a:latin typeface="Arial"/>
                <a:cs typeface="Arial"/>
              </a:rPr>
              <a:t>10</a:t>
            </a:r>
            <a:r>
              <a:rPr kumimoji="1" lang="en-US" altLang="ja-JP" dirty="0" smtClean="0">
                <a:latin typeface="Arial"/>
                <a:cs typeface="Arial"/>
              </a:rPr>
              <a:t>/Feb/14</a:t>
            </a:r>
            <a:endParaRPr kumimoji="1" lang="ja-JP" altLang="en-US" dirty="0">
              <a:latin typeface="Arial"/>
              <a:cs typeface="Arial"/>
            </a:endParaRPr>
          </a:p>
        </p:txBody>
      </p:sp>
      <p:sp>
        <p:nvSpPr>
          <p:cNvPr id="27" name="テキスト ボックス 26"/>
          <p:cNvSpPr txBox="1"/>
          <p:nvPr/>
        </p:nvSpPr>
        <p:spPr>
          <a:xfrm>
            <a:off x="5606510" y="5676214"/>
            <a:ext cx="813256" cy="369332"/>
          </a:xfrm>
          <a:prstGeom prst="rect">
            <a:avLst/>
          </a:prstGeom>
          <a:noFill/>
        </p:spPr>
        <p:txBody>
          <a:bodyPr wrap="none" rtlCol="0">
            <a:spAutoFit/>
          </a:bodyPr>
          <a:lstStyle/>
          <a:p>
            <a:r>
              <a:rPr kumimoji="1" lang="en-US" altLang="ja-JP" dirty="0" smtClean="0">
                <a:latin typeface="Arial"/>
                <a:cs typeface="Arial"/>
              </a:rPr>
              <a:t>3/May</a:t>
            </a:r>
            <a:endParaRPr kumimoji="1" lang="ja-JP" altLang="en-US" dirty="0">
              <a:latin typeface="Arial"/>
              <a:cs typeface="Arial"/>
            </a:endParaRPr>
          </a:p>
        </p:txBody>
      </p:sp>
      <p:sp>
        <p:nvSpPr>
          <p:cNvPr id="28" name="テキスト ボックス 27"/>
          <p:cNvSpPr txBox="1"/>
          <p:nvPr/>
        </p:nvSpPr>
        <p:spPr>
          <a:xfrm>
            <a:off x="7246180" y="5661190"/>
            <a:ext cx="787896" cy="369332"/>
          </a:xfrm>
          <a:prstGeom prst="rect">
            <a:avLst/>
          </a:prstGeom>
          <a:noFill/>
        </p:spPr>
        <p:txBody>
          <a:bodyPr wrap="none" rtlCol="0">
            <a:spAutoFit/>
          </a:bodyPr>
          <a:lstStyle/>
          <a:p>
            <a:r>
              <a:rPr lang="en-US" altLang="ja-JP" dirty="0" smtClean="0">
                <a:latin typeface="Arial"/>
                <a:cs typeface="Arial"/>
              </a:rPr>
              <a:t>1</a:t>
            </a:r>
            <a:r>
              <a:rPr kumimoji="1" lang="en-US" altLang="ja-JP" dirty="0" smtClean="0">
                <a:latin typeface="Arial"/>
                <a:cs typeface="Arial"/>
              </a:rPr>
              <a:t>/Aug</a:t>
            </a:r>
            <a:endParaRPr kumimoji="1" lang="ja-JP" altLang="en-US" dirty="0">
              <a:latin typeface="Arial"/>
              <a:cs typeface="Arial"/>
            </a:endParaRPr>
          </a:p>
        </p:txBody>
      </p:sp>
      <p:sp>
        <p:nvSpPr>
          <p:cNvPr id="29" name="スライド番号プレースホルダー 28"/>
          <p:cNvSpPr>
            <a:spLocks noGrp="1"/>
          </p:cNvSpPr>
          <p:nvPr>
            <p:ph type="sldNum" sz="quarter" idx="12"/>
          </p:nvPr>
        </p:nvSpPr>
        <p:spPr/>
        <p:txBody>
          <a:bodyPr/>
          <a:lstStyle/>
          <a:p>
            <a:fld id="{222DB5DA-3993-6941-A4DD-FBF7FE7FC33A}" type="slidenum">
              <a:rPr kumimoji="1" lang="ja-JP" altLang="en-US" smtClean="0">
                <a:latin typeface="Arial"/>
                <a:cs typeface="Arial"/>
              </a:rPr>
              <a:t>12</a:t>
            </a:fld>
            <a:endParaRPr kumimoji="1" lang="ja-JP" altLang="en-US">
              <a:latin typeface="Arial"/>
              <a:cs typeface="Arial"/>
            </a:endParaRPr>
          </a:p>
        </p:txBody>
      </p:sp>
      <p:sp>
        <p:nvSpPr>
          <p:cNvPr id="30" name="テキスト ボックス 29"/>
          <p:cNvSpPr txBox="1"/>
          <p:nvPr/>
        </p:nvSpPr>
        <p:spPr>
          <a:xfrm>
            <a:off x="4370870" y="6042456"/>
            <a:ext cx="692317" cy="369332"/>
          </a:xfrm>
          <a:prstGeom prst="rect">
            <a:avLst/>
          </a:prstGeom>
          <a:noFill/>
        </p:spPr>
        <p:txBody>
          <a:bodyPr wrap="none" rtlCol="0">
            <a:spAutoFit/>
          </a:bodyPr>
          <a:lstStyle/>
          <a:p>
            <a:r>
              <a:rPr kumimoji="1" lang="en-US" altLang="ja-JP" dirty="0" smtClean="0">
                <a:latin typeface="Arial"/>
                <a:cs typeface="Arial"/>
              </a:rPr>
              <a:t>Date</a:t>
            </a:r>
            <a:endParaRPr kumimoji="1" lang="ja-JP" altLang="en-US" dirty="0">
              <a:latin typeface="Arial"/>
              <a:cs typeface="Arial"/>
            </a:endParaRPr>
          </a:p>
        </p:txBody>
      </p:sp>
      <p:sp>
        <p:nvSpPr>
          <p:cNvPr id="3" name="テキスト ボックス 2"/>
          <p:cNvSpPr txBox="1"/>
          <p:nvPr/>
        </p:nvSpPr>
        <p:spPr>
          <a:xfrm>
            <a:off x="8584315" y="2573753"/>
            <a:ext cx="256801" cy="2031325"/>
          </a:xfrm>
          <a:prstGeom prst="rect">
            <a:avLst/>
          </a:prstGeom>
          <a:solidFill>
            <a:srgbClr val="FFFFFF"/>
          </a:solidFill>
        </p:spPr>
        <p:txBody>
          <a:bodyPr wrap="none" rtlCol="0">
            <a:spAutoFit/>
          </a:bodyPr>
          <a:lstStyle/>
          <a:p>
            <a:endParaRPr kumimoji="1"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kumimoji="1" lang="ja-JP" altLang="en-US" dirty="0"/>
          </a:p>
        </p:txBody>
      </p:sp>
      <p:sp>
        <p:nvSpPr>
          <p:cNvPr id="8" name="テキスト ボックス 7"/>
          <p:cNvSpPr txBox="1"/>
          <p:nvPr/>
        </p:nvSpPr>
        <p:spPr>
          <a:xfrm rot="16200000">
            <a:off x="7617179" y="3365684"/>
            <a:ext cx="2250098" cy="369332"/>
          </a:xfrm>
          <a:prstGeom prst="rect">
            <a:avLst/>
          </a:prstGeom>
          <a:noFill/>
        </p:spPr>
        <p:txBody>
          <a:bodyPr wrap="none" rtlCol="0">
            <a:spAutoFit/>
          </a:bodyPr>
          <a:lstStyle/>
          <a:p>
            <a:r>
              <a:rPr kumimoji="1" lang="en-US" altLang="ja-JP" dirty="0" err="1" smtClean="0">
                <a:latin typeface="Arial"/>
                <a:cs typeface="Arial"/>
              </a:rPr>
              <a:t>Cumsum</a:t>
            </a:r>
            <a:r>
              <a:rPr kumimoji="1" lang="en-US" altLang="ja-JP" dirty="0" smtClean="0">
                <a:latin typeface="Arial"/>
                <a:cs typeface="Arial"/>
              </a:rPr>
              <a:t> of Dropout</a:t>
            </a:r>
            <a:endParaRPr kumimoji="1" lang="ja-JP" altLang="en-US" dirty="0">
              <a:latin typeface="Arial"/>
              <a:cs typeface="Arial"/>
            </a:endParaRPr>
          </a:p>
        </p:txBody>
      </p:sp>
    </p:spTree>
    <p:extLst>
      <p:ext uri="{BB962C8B-B14F-4D97-AF65-F5344CB8AC3E}">
        <p14:creationId xmlns:p14="http://schemas.microsoft.com/office/powerpoint/2010/main" val="2910705162"/>
      </p:ext>
    </p:extLst>
  </p:cSld>
  <p:clrMapOvr>
    <a:masterClrMapping/>
  </p:clrMapOvr>
  <mc:AlternateContent xmlns:mc="http://schemas.openxmlformats.org/markup-compatibility/2006" xmlns:p14="http://schemas.microsoft.com/office/powerpoint/2010/main">
    <mc:Choice Requires="p14">
      <p:transition spd="slow" p14:dur="2000" advTm="17488"/>
    </mc:Choice>
    <mc:Fallback xmlns="">
      <p:transition xmlns:p14="http://schemas.microsoft.com/office/powerpoint/2010/main" spd="slow" advTm="17488"/>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Arial"/>
                <a:cs typeface="Arial"/>
              </a:rPr>
              <a:t>Prediction Methods</a:t>
            </a:r>
            <a:endParaRPr kumimoji="1" lang="ja-JP" altLang="en-US" dirty="0">
              <a:latin typeface="Arial"/>
              <a:cs typeface="Arial"/>
            </a:endParaRPr>
          </a:p>
        </p:txBody>
      </p:sp>
      <p:sp>
        <p:nvSpPr>
          <p:cNvPr id="3" name="コンテンツ プレースホルダー 2"/>
          <p:cNvSpPr>
            <a:spLocks noGrp="1"/>
          </p:cNvSpPr>
          <p:nvPr>
            <p:ph idx="1"/>
          </p:nvPr>
        </p:nvSpPr>
        <p:spPr>
          <a:xfrm>
            <a:off x="285415" y="956018"/>
            <a:ext cx="8858585" cy="5400332"/>
          </a:xfrm>
        </p:spPr>
        <p:txBody>
          <a:bodyPr/>
          <a:lstStyle/>
          <a:p>
            <a:pPr marL="342900" indent="-342900">
              <a:buFont typeface="Arial"/>
              <a:buChar char="•"/>
            </a:pPr>
            <a:r>
              <a:rPr kumimoji="1" lang="en-US" altLang="ja-JP" dirty="0" smtClean="0">
                <a:latin typeface="Arial"/>
                <a:cs typeface="Arial"/>
              </a:rPr>
              <a:t> Deep Learning</a:t>
            </a:r>
          </a:p>
          <a:p>
            <a:pPr marL="1200150" lvl="1" indent="-457200"/>
            <a:r>
              <a:rPr lang="en-US" altLang="ja-JP" sz="2000" dirty="0" smtClean="0">
                <a:latin typeface="Arial"/>
                <a:cs typeface="Arial"/>
              </a:rPr>
              <a:t>3,4 layers</a:t>
            </a:r>
          </a:p>
          <a:p>
            <a:pPr marL="1200150" lvl="1" indent="-457200"/>
            <a:r>
              <a:rPr lang="en-US" altLang="ja-JP" sz="2000" dirty="0" smtClean="0">
                <a:latin typeface="Arial"/>
                <a:cs typeface="Arial"/>
              </a:rPr>
              <a:t>Dropout, </a:t>
            </a:r>
            <a:r>
              <a:rPr lang="en-US" altLang="ja-JP" sz="2000" dirty="0" err="1" smtClean="0">
                <a:latin typeface="Arial"/>
                <a:cs typeface="Arial"/>
              </a:rPr>
              <a:t>minibatch</a:t>
            </a:r>
            <a:r>
              <a:rPr lang="en-US" altLang="ja-JP" sz="2000" dirty="0" smtClean="0">
                <a:latin typeface="Arial"/>
                <a:cs typeface="Arial"/>
              </a:rPr>
              <a:t>, </a:t>
            </a:r>
            <a:r>
              <a:rPr lang="en-US" altLang="ja-JP" sz="2000" dirty="0" err="1" smtClean="0">
                <a:latin typeface="Arial"/>
                <a:cs typeface="Arial"/>
              </a:rPr>
              <a:t>ReLU</a:t>
            </a:r>
            <a:r>
              <a:rPr lang="en-US" altLang="ja-JP" sz="2000" dirty="0" smtClean="0">
                <a:latin typeface="Arial"/>
                <a:cs typeface="Arial"/>
              </a:rPr>
              <a:t>, …</a:t>
            </a:r>
          </a:p>
          <a:p>
            <a:pPr marL="1200150" lvl="1" indent="-457200"/>
            <a:r>
              <a:rPr lang="en-US" altLang="ja-JP" sz="2000" dirty="0" err="1" smtClean="0">
                <a:latin typeface="Arial"/>
                <a:cs typeface="Arial"/>
              </a:rPr>
              <a:t>Lasagne</a:t>
            </a:r>
            <a:r>
              <a:rPr lang="en-US" altLang="ja-JP" sz="2000" dirty="0" smtClean="0">
                <a:latin typeface="Arial"/>
                <a:cs typeface="Arial"/>
              </a:rPr>
              <a:t>, </a:t>
            </a:r>
            <a:r>
              <a:rPr lang="en-US" altLang="ja-JP" sz="2000" dirty="0" err="1" smtClean="0">
                <a:latin typeface="Arial"/>
                <a:cs typeface="Arial"/>
              </a:rPr>
              <a:t>caffe</a:t>
            </a:r>
            <a:endParaRPr lang="en-US" altLang="ja-JP" sz="2000" dirty="0" smtClean="0">
              <a:latin typeface="Arial"/>
              <a:cs typeface="Arial"/>
            </a:endParaRPr>
          </a:p>
          <a:p>
            <a:pPr marL="1200150" lvl="1" indent="-457200"/>
            <a:endParaRPr lang="en-US" altLang="ja-JP" sz="2000" dirty="0" smtClean="0">
              <a:latin typeface="Arial"/>
              <a:cs typeface="Arial"/>
            </a:endParaRPr>
          </a:p>
          <a:p>
            <a:pPr marL="457200" indent="-457200">
              <a:buFont typeface="Arial"/>
              <a:buChar char="•"/>
            </a:pPr>
            <a:r>
              <a:rPr lang="en-US" altLang="ja-JP" dirty="0" smtClean="0">
                <a:latin typeface="Arial"/>
                <a:cs typeface="Arial"/>
              </a:rPr>
              <a:t>Logistic Regression</a:t>
            </a:r>
          </a:p>
          <a:p>
            <a:pPr marL="1200150" lvl="1" indent="-457200"/>
            <a:r>
              <a:rPr lang="en-US" altLang="ja-JP" sz="2000" dirty="0" err="1" smtClean="0">
                <a:latin typeface="Arial"/>
                <a:cs typeface="Arial"/>
              </a:rPr>
              <a:t>Scikit</a:t>
            </a:r>
            <a:r>
              <a:rPr lang="en-US" altLang="ja-JP" sz="2000" dirty="0" smtClean="0">
                <a:latin typeface="Arial"/>
                <a:cs typeface="Arial"/>
              </a:rPr>
              <a:t>-learn</a:t>
            </a:r>
          </a:p>
          <a:p>
            <a:pPr marL="1200150" lvl="1" indent="-457200"/>
            <a:r>
              <a:rPr lang="en-US" altLang="ja-JP" sz="2000" dirty="0" err="1" smtClean="0">
                <a:latin typeface="Arial"/>
                <a:cs typeface="Arial"/>
              </a:rPr>
              <a:t>Vowpal</a:t>
            </a:r>
            <a:r>
              <a:rPr lang="en-US" altLang="ja-JP" sz="2000" dirty="0" smtClean="0">
                <a:latin typeface="Arial"/>
                <a:cs typeface="Arial"/>
              </a:rPr>
              <a:t> </a:t>
            </a:r>
            <a:r>
              <a:rPr lang="en-US" altLang="ja-JP" sz="2000" dirty="0" err="1" smtClean="0">
                <a:latin typeface="Arial"/>
                <a:cs typeface="Arial"/>
              </a:rPr>
              <a:t>wabbit</a:t>
            </a:r>
            <a:r>
              <a:rPr lang="en-US" altLang="ja-JP" sz="2000" dirty="0" smtClean="0">
                <a:latin typeface="Arial"/>
                <a:cs typeface="Arial"/>
              </a:rPr>
              <a:t> (feature interaction)</a:t>
            </a:r>
          </a:p>
          <a:p>
            <a:pPr marL="1200150" lvl="1" indent="-457200"/>
            <a:endParaRPr lang="en-US" altLang="ja-JP" sz="2000" dirty="0" smtClean="0">
              <a:latin typeface="Arial"/>
              <a:cs typeface="Arial"/>
            </a:endParaRPr>
          </a:p>
          <a:p>
            <a:pPr marL="457200" indent="-457200">
              <a:buFont typeface="Arial"/>
              <a:buChar char="•"/>
            </a:pPr>
            <a:r>
              <a:rPr lang="en-US" altLang="ja-JP" dirty="0" smtClean="0">
                <a:latin typeface="Arial"/>
                <a:cs typeface="Arial"/>
              </a:rPr>
              <a:t>Factorization Machine</a:t>
            </a:r>
          </a:p>
          <a:p>
            <a:pPr marL="1200150" lvl="1" indent="-457200"/>
            <a:r>
              <a:rPr lang="en-US" altLang="ja-JP" sz="2000" dirty="0" err="1" smtClean="0">
                <a:latin typeface="Arial"/>
                <a:cs typeface="Arial"/>
              </a:rPr>
              <a:t>LibFM</a:t>
            </a:r>
            <a:r>
              <a:rPr lang="en-US" altLang="ja-JP" sz="2000" dirty="0" smtClean="0">
                <a:latin typeface="Arial"/>
                <a:cs typeface="Arial"/>
              </a:rPr>
              <a:t>, </a:t>
            </a:r>
            <a:r>
              <a:rPr lang="en-US" altLang="ja-JP" sz="2000" dirty="0" err="1" smtClean="0">
                <a:latin typeface="Arial"/>
                <a:cs typeface="Arial"/>
              </a:rPr>
              <a:t>LibFFM</a:t>
            </a:r>
            <a:endParaRPr lang="en-US" altLang="ja-JP" sz="2000" dirty="0" smtClean="0">
              <a:latin typeface="Arial"/>
              <a:cs typeface="Arial"/>
            </a:endParaRPr>
          </a:p>
          <a:p>
            <a:pPr marL="457200" indent="-457200">
              <a:buFont typeface="+mj-lt"/>
              <a:buAutoNum type="arabicPeriod"/>
            </a:pPr>
            <a:endParaRPr lang="en-US" altLang="ja-JP" sz="2800" dirty="0">
              <a:latin typeface="Arial"/>
              <a:cs typeface="Arial"/>
            </a:endParaRPr>
          </a:p>
          <a:p>
            <a:pPr marL="457200" indent="-457200">
              <a:buFont typeface="+mj-lt"/>
              <a:buAutoNum type="arabicPeriod"/>
            </a:pPr>
            <a:endParaRPr lang="en-US" altLang="ja-JP" dirty="0">
              <a:latin typeface="Arial"/>
              <a:cs typeface="Arial"/>
            </a:endParaRPr>
          </a:p>
        </p:txBody>
      </p:sp>
      <p:sp>
        <p:nvSpPr>
          <p:cNvPr id="4" name="右矢印 3"/>
          <p:cNvSpPr/>
          <p:nvPr/>
        </p:nvSpPr>
        <p:spPr>
          <a:xfrm>
            <a:off x="6213286" y="3211184"/>
            <a:ext cx="703714" cy="484632"/>
          </a:xfrm>
          <a:prstGeom prst="rightArrow">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5" name="テキスト ボックス 4"/>
          <p:cNvSpPr txBox="1"/>
          <p:nvPr/>
        </p:nvSpPr>
        <p:spPr>
          <a:xfrm>
            <a:off x="6774301" y="2963377"/>
            <a:ext cx="1816299" cy="1354217"/>
          </a:xfrm>
          <a:prstGeom prst="rect">
            <a:avLst/>
          </a:prstGeom>
          <a:noFill/>
        </p:spPr>
        <p:txBody>
          <a:bodyPr wrap="square" rtlCol="0">
            <a:spAutoFit/>
          </a:bodyPr>
          <a:lstStyle/>
          <a:p>
            <a:pPr algn="ctr"/>
            <a:r>
              <a:rPr kumimoji="1" lang="en-US" altLang="ja-JP" sz="3200" b="1" dirty="0" smtClean="0">
                <a:solidFill>
                  <a:srgbClr val="FF0000"/>
                </a:solidFill>
                <a:latin typeface="Arial"/>
                <a:cs typeface="Arial"/>
              </a:rPr>
              <a:t>Not</a:t>
            </a:r>
          </a:p>
          <a:p>
            <a:pPr algn="ctr"/>
            <a:r>
              <a:rPr lang="en-US" altLang="ja-JP" sz="3200" b="1" dirty="0" smtClean="0">
                <a:solidFill>
                  <a:srgbClr val="FF0000"/>
                </a:solidFill>
                <a:latin typeface="Arial"/>
                <a:cs typeface="Arial"/>
              </a:rPr>
              <a:t>Good</a:t>
            </a:r>
          </a:p>
          <a:p>
            <a:pPr algn="ctr"/>
            <a:r>
              <a:rPr kumimoji="1" lang="en-US" altLang="ja-JP" b="1" dirty="0" smtClean="0">
                <a:latin typeface="Arial"/>
                <a:cs typeface="Arial"/>
              </a:rPr>
              <a:t>0.89XX-0.90XX</a:t>
            </a:r>
            <a:endParaRPr kumimoji="1" lang="ja-JP" altLang="en-US" sz="1600" b="1" dirty="0">
              <a:latin typeface="Arial"/>
              <a:cs typeface="Arial"/>
            </a:endParaRPr>
          </a:p>
        </p:txBody>
      </p:sp>
      <p:sp>
        <p:nvSpPr>
          <p:cNvPr id="6" name="テキスト ボックス 5"/>
          <p:cNvSpPr txBox="1"/>
          <p:nvPr/>
        </p:nvSpPr>
        <p:spPr>
          <a:xfrm>
            <a:off x="3900401" y="1037877"/>
            <a:ext cx="3477209" cy="400110"/>
          </a:xfrm>
          <a:prstGeom prst="rect">
            <a:avLst/>
          </a:prstGeom>
          <a:noFill/>
        </p:spPr>
        <p:txBody>
          <a:bodyPr wrap="none" rtlCol="0">
            <a:spAutoFit/>
          </a:bodyPr>
          <a:lstStyle/>
          <a:p>
            <a:r>
              <a:rPr lang="en-US" altLang="ja-JP" sz="2000" dirty="0" smtClean="0">
                <a:latin typeface="Arial"/>
                <a:cs typeface="Arial"/>
              </a:rPr>
              <a:t>Best NN was single layer NN</a:t>
            </a:r>
            <a:endParaRPr kumimoji="1" lang="ja-JP" altLang="en-US" sz="2000" dirty="0">
              <a:latin typeface="Arial"/>
              <a:cs typeface="Arial"/>
            </a:endParaRPr>
          </a:p>
        </p:txBody>
      </p:sp>
      <p:sp>
        <p:nvSpPr>
          <p:cNvPr id="7" name="スライド番号プレースホルダー 6"/>
          <p:cNvSpPr>
            <a:spLocks noGrp="1"/>
          </p:cNvSpPr>
          <p:nvPr>
            <p:ph type="sldNum" sz="quarter" idx="12"/>
          </p:nvPr>
        </p:nvSpPr>
        <p:spPr/>
        <p:txBody>
          <a:bodyPr/>
          <a:lstStyle/>
          <a:p>
            <a:fld id="{222DB5DA-3993-6941-A4DD-FBF7FE7FC33A}" type="slidenum">
              <a:rPr kumimoji="1" lang="ja-JP" altLang="en-US" smtClean="0">
                <a:latin typeface="Arial"/>
                <a:cs typeface="Arial"/>
              </a:rPr>
              <a:t>13</a:t>
            </a:fld>
            <a:endParaRPr kumimoji="1" lang="ja-JP" altLang="en-US">
              <a:latin typeface="Arial"/>
              <a:cs typeface="Arial"/>
            </a:endParaRPr>
          </a:p>
        </p:txBody>
      </p:sp>
    </p:spTree>
    <p:custDataLst>
      <p:tags r:id="rId1"/>
    </p:custDataLst>
    <p:extLst>
      <p:ext uri="{BB962C8B-B14F-4D97-AF65-F5344CB8AC3E}">
        <p14:creationId xmlns:p14="http://schemas.microsoft.com/office/powerpoint/2010/main" val="1798757451"/>
      </p:ext>
    </p:extLst>
  </p:cSld>
  <p:clrMapOvr>
    <a:masterClrMapping/>
  </p:clrMapOvr>
  <mc:AlternateContent xmlns:mc="http://schemas.openxmlformats.org/markup-compatibility/2006" xmlns:p14="http://schemas.microsoft.com/office/powerpoint/2010/main">
    <mc:Choice Requires="p14">
      <p:transition spd="slow" p14:dur="2000" advTm="45827"/>
    </mc:Choice>
    <mc:Fallback xmlns="">
      <p:transition xmlns:p14="http://schemas.microsoft.com/office/powerpoint/2010/main" spd="slow" advTm="458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42689"/>
            <a:ext cx="8229600" cy="513681"/>
          </a:xfrm>
        </p:spPr>
        <p:txBody>
          <a:bodyPr>
            <a:normAutofit fontScale="90000"/>
          </a:bodyPr>
          <a:lstStyle/>
          <a:p>
            <a:r>
              <a:rPr kumimoji="1" lang="en-US" altLang="ja-JP" dirty="0" smtClean="0">
                <a:latin typeface="Arial"/>
                <a:cs typeface="Arial"/>
              </a:rPr>
              <a:t>Great Model</a:t>
            </a:r>
            <a:endParaRPr kumimoji="1" lang="ja-JP" altLang="en-US" dirty="0">
              <a:latin typeface="Arial"/>
              <a:cs typeface="Arial"/>
            </a:endParaRPr>
          </a:p>
        </p:txBody>
      </p:sp>
      <p:sp>
        <p:nvSpPr>
          <p:cNvPr id="3" name="コンテンツ プレースホルダー 2"/>
          <p:cNvSpPr>
            <a:spLocks noGrp="1"/>
          </p:cNvSpPr>
          <p:nvPr>
            <p:ph idx="1"/>
          </p:nvPr>
        </p:nvSpPr>
        <p:spPr/>
        <p:txBody>
          <a:bodyPr>
            <a:normAutofit/>
          </a:bodyPr>
          <a:lstStyle/>
          <a:p>
            <a:pPr marL="342900" indent="-342900">
              <a:buFont typeface="Arial"/>
              <a:buChar char="•"/>
            </a:pPr>
            <a:r>
              <a:rPr lang="en-US" altLang="ja-JP" dirty="0" smtClean="0">
                <a:latin typeface="Arial"/>
                <a:cs typeface="Arial"/>
              </a:rPr>
              <a:t>Gradient Boosting Decent Tree</a:t>
            </a:r>
          </a:p>
          <a:p>
            <a:pPr marL="1200150" lvl="1" indent="-457200"/>
            <a:r>
              <a:rPr kumimoji="1" lang="en-US" altLang="ja-JP" sz="2000" dirty="0" err="1" smtClean="0">
                <a:latin typeface="Arial"/>
                <a:cs typeface="Arial"/>
              </a:rPr>
              <a:t>XGboost</a:t>
            </a:r>
            <a:endParaRPr kumimoji="1" lang="en-US" altLang="ja-JP" sz="2000" dirty="0" smtClean="0">
              <a:latin typeface="Arial"/>
              <a:cs typeface="Arial"/>
            </a:endParaRPr>
          </a:p>
          <a:p>
            <a:pPr marL="1200150" lvl="1" indent="-457200"/>
            <a:r>
              <a:rPr kumimoji="1" lang="en-US" altLang="ja-JP" sz="2000" dirty="0" smtClean="0">
                <a:latin typeface="Arial"/>
                <a:cs typeface="Arial"/>
              </a:rPr>
              <a:t>Random search for parameters</a:t>
            </a:r>
          </a:p>
          <a:p>
            <a:pPr marL="1200150" lvl="1" indent="-457200"/>
            <a:r>
              <a:rPr kumimoji="1" lang="en-US" altLang="ja-JP" sz="2000" dirty="0" smtClean="0">
                <a:latin typeface="Arial"/>
                <a:cs typeface="Arial"/>
              </a:rPr>
              <a:t>5-fold cross validation</a:t>
            </a:r>
          </a:p>
          <a:p>
            <a:pPr marL="457200" indent="-457200"/>
            <a:endParaRPr lang="en-US" altLang="ja-JP" sz="1600" dirty="0">
              <a:latin typeface="Arial"/>
              <a:cs typeface="Arial"/>
            </a:endParaRPr>
          </a:p>
          <a:p>
            <a:pPr marL="457200" indent="-457200">
              <a:buFont typeface="Arial"/>
              <a:buChar char="•"/>
            </a:pPr>
            <a:r>
              <a:rPr lang="en-US" altLang="ja-JP" dirty="0" smtClean="0">
                <a:latin typeface="Arial"/>
                <a:cs typeface="Arial"/>
              </a:rPr>
              <a:t>P</a:t>
            </a:r>
            <a:r>
              <a:rPr kumimoji="1" lang="en-US" altLang="ja-JP" dirty="0" smtClean="0">
                <a:latin typeface="Arial"/>
                <a:cs typeface="Arial"/>
              </a:rPr>
              <a:t>arameters</a:t>
            </a:r>
          </a:p>
          <a:p>
            <a:r>
              <a:rPr lang="en-US" altLang="ja-JP" dirty="0" smtClean="0">
                <a:latin typeface="Arial"/>
                <a:cs typeface="Arial"/>
              </a:rPr>
              <a:t>	</a:t>
            </a:r>
            <a:r>
              <a:rPr lang="en-US" altLang="ja-JP" u="sng" dirty="0" err="1" smtClean="0">
                <a:latin typeface="Arial"/>
                <a:cs typeface="Arial"/>
              </a:rPr>
              <a:t>max_depth</a:t>
            </a:r>
            <a:r>
              <a:rPr lang="en-US" altLang="ja-JP" u="sng" dirty="0">
                <a:latin typeface="Arial"/>
                <a:cs typeface="Arial"/>
              </a:rPr>
              <a:t>: </a:t>
            </a:r>
            <a:r>
              <a:rPr lang="en-US" altLang="ja-JP" u="sng" dirty="0" smtClean="0">
                <a:latin typeface="Arial"/>
                <a:cs typeface="Arial"/>
              </a:rPr>
              <a:t>7</a:t>
            </a:r>
          </a:p>
          <a:p>
            <a:r>
              <a:rPr lang="en-US" altLang="ja-JP" dirty="0" smtClean="0">
                <a:latin typeface="Arial"/>
                <a:cs typeface="Arial"/>
              </a:rPr>
              <a:t>	</a:t>
            </a:r>
            <a:r>
              <a:rPr lang="en-US" altLang="ja-JP" u="sng" dirty="0" err="1" smtClean="0">
                <a:latin typeface="Arial"/>
                <a:cs typeface="Arial"/>
              </a:rPr>
              <a:t>num_round</a:t>
            </a:r>
            <a:r>
              <a:rPr lang="en-US" altLang="ja-JP" u="sng" dirty="0" smtClean="0">
                <a:latin typeface="Arial"/>
                <a:cs typeface="Arial"/>
              </a:rPr>
              <a:t>: 1550</a:t>
            </a:r>
          </a:p>
          <a:p>
            <a:r>
              <a:rPr lang="en-US" altLang="ja-JP" dirty="0" smtClean="0">
                <a:latin typeface="Arial"/>
                <a:cs typeface="Arial"/>
              </a:rPr>
              <a:t>	</a:t>
            </a:r>
            <a:r>
              <a:rPr lang="en-US" altLang="ja-JP" u="sng" dirty="0" smtClean="0">
                <a:latin typeface="Arial"/>
                <a:cs typeface="Arial"/>
              </a:rPr>
              <a:t>eta</a:t>
            </a:r>
            <a:r>
              <a:rPr lang="en-US" altLang="ja-JP" u="sng" dirty="0">
                <a:latin typeface="Arial"/>
                <a:cs typeface="Arial"/>
              </a:rPr>
              <a:t>: 0.01</a:t>
            </a:r>
          </a:p>
          <a:p>
            <a:r>
              <a:rPr lang="en-US" altLang="ja-JP" dirty="0" smtClean="0">
                <a:latin typeface="Arial"/>
                <a:cs typeface="Arial"/>
              </a:rPr>
              <a:t>	subsample: 0.59</a:t>
            </a:r>
          </a:p>
          <a:p>
            <a:r>
              <a:rPr lang="en-US" altLang="ja-JP" dirty="0" smtClean="0">
                <a:latin typeface="Arial"/>
                <a:cs typeface="Arial"/>
              </a:rPr>
              <a:t>	</a:t>
            </a:r>
            <a:r>
              <a:rPr lang="en-US" altLang="ja-JP" dirty="0" err="1" smtClean="0">
                <a:latin typeface="Arial"/>
                <a:cs typeface="Arial"/>
              </a:rPr>
              <a:t>colsample_bytree</a:t>
            </a:r>
            <a:r>
              <a:rPr lang="en-US" altLang="ja-JP" dirty="0" smtClean="0">
                <a:latin typeface="Arial"/>
                <a:cs typeface="Arial"/>
              </a:rPr>
              <a:t>: 0.84</a:t>
            </a:r>
          </a:p>
          <a:p>
            <a:r>
              <a:rPr lang="en-US" altLang="ja-JP" dirty="0" smtClean="0">
                <a:latin typeface="Arial"/>
                <a:cs typeface="Arial"/>
              </a:rPr>
              <a:t>	gamma: 2.79</a:t>
            </a:r>
          </a:p>
          <a:p>
            <a:r>
              <a:rPr lang="en-US" altLang="ja-JP" dirty="0" smtClean="0">
                <a:latin typeface="Arial"/>
                <a:cs typeface="Arial"/>
              </a:rPr>
              <a:t>	</a:t>
            </a:r>
            <a:r>
              <a:rPr lang="en-US" altLang="ja-JP" dirty="0" err="1" smtClean="0">
                <a:latin typeface="Arial"/>
                <a:cs typeface="Arial"/>
              </a:rPr>
              <a:t>min_child_weight</a:t>
            </a:r>
            <a:r>
              <a:rPr lang="en-US" altLang="ja-JP" dirty="0" smtClean="0">
                <a:latin typeface="Arial"/>
                <a:cs typeface="Arial"/>
              </a:rPr>
              <a:t>: 3</a:t>
            </a:r>
            <a:endParaRPr lang="en-US" altLang="ja-JP" dirty="0">
              <a:latin typeface="Arial"/>
              <a:cs typeface="Arial"/>
            </a:endParaRPr>
          </a:p>
          <a:p>
            <a:pPr marL="457200" indent="-457200">
              <a:buFont typeface="Arial"/>
              <a:buChar char="•"/>
            </a:pPr>
            <a:endParaRPr kumimoji="1" lang="en-US" altLang="ja-JP" dirty="0" smtClean="0">
              <a:latin typeface="Arial"/>
              <a:cs typeface="Arial"/>
            </a:endParaRPr>
          </a:p>
        </p:txBody>
      </p:sp>
      <p:sp>
        <p:nvSpPr>
          <p:cNvPr id="4" name="スライド番号プレースホルダー 3"/>
          <p:cNvSpPr>
            <a:spLocks noGrp="1"/>
          </p:cNvSpPr>
          <p:nvPr>
            <p:ph type="sldNum" sz="quarter" idx="12"/>
          </p:nvPr>
        </p:nvSpPr>
        <p:spPr/>
        <p:txBody>
          <a:bodyPr/>
          <a:lstStyle/>
          <a:p>
            <a:fld id="{222DB5DA-3993-6941-A4DD-FBF7FE7FC33A}" type="slidenum">
              <a:rPr kumimoji="1" lang="ja-JP" altLang="en-US" smtClean="0">
                <a:latin typeface="Arial"/>
                <a:cs typeface="Arial"/>
              </a:rPr>
              <a:t>14</a:t>
            </a:fld>
            <a:endParaRPr kumimoji="1" lang="ja-JP" altLang="en-US">
              <a:latin typeface="Arial"/>
              <a:cs typeface="Arial"/>
            </a:endParaRPr>
          </a:p>
        </p:txBody>
      </p:sp>
    </p:spTree>
    <p:extLst>
      <p:ext uri="{BB962C8B-B14F-4D97-AF65-F5344CB8AC3E}">
        <p14:creationId xmlns:p14="http://schemas.microsoft.com/office/powerpoint/2010/main" val="419908855"/>
      </p:ext>
    </p:extLst>
  </p:cSld>
  <p:clrMapOvr>
    <a:masterClrMapping/>
  </p:clrMapOvr>
  <mc:AlternateContent xmlns:mc="http://schemas.openxmlformats.org/markup-compatibility/2006" xmlns:p14="http://schemas.microsoft.com/office/powerpoint/2010/main">
    <mc:Choice Requires="p14">
      <p:transition spd="slow" p14:dur="2000" advTm="36655"/>
    </mc:Choice>
    <mc:Fallback xmlns="">
      <p:transition xmlns:p14="http://schemas.microsoft.com/office/powerpoint/2010/main" spd="slow" advTm="3665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Arial"/>
                <a:cs typeface="Arial"/>
              </a:rPr>
              <a:t>First Flow chart</a:t>
            </a:r>
            <a:endParaRPr kumimoji="1" lang="ja-JP" altLang="en-US" dirty="0">
              <a:latin typeface="Arial"/>
              <a:cs typeface="Arial"/>
            </a:endParaRPr>
          </a:p>
        </p:txBody>
      </p:sp>
      <p:grpSp>
        <p:nvGrpSpPr>
          <p:cNvPr id="62" name="図形グループ 61"/>
          <p:cNvGrpSpPr/>
          <p:nvPr/>
        </p:nvGrpSpPr>
        <p:grpSpPr>
          <a:xfrm>
            <a:off x="3503719" y="1012503"/>
            <a:ext cx="4792543" cy="5620106"/>
            <a:chOff x="2700505" y="1012504"/>
            <a:chExt cx="4371180" cy="5033366"/>
          </a:xfrm>
        </p:grpSpPr>
        <p:grpSp>
          <p:nvGrpSpPr>
            <p:cNvPr id="6" name="図形グループ 5"/>
            <p:cNvGrpSpPr/>
            <p:nvPr/>
          </p:nvGrpSpPr>
          <p:grpSpPr>
            <a:xfrm>
              <a:off x="3037987" y="1012504"/>
              <a:ext cx="2059653" cy="480511"/>
              <a:chOff x="3037987" y="1012504"/>
              <a:chExt cx="2059653" cy="480511"/>
            </a:xfrm>
          </p:grpSpPr>
          <p:sp>
            <p:nvSpPr>
              <p:cNvPr id="4" name="正方形/長方形 3"/>
              <p:cNvSpPr/>
              <p:nvPr/>
            </p:nvSpPr>
            <p:spPr>
              <a:xfrm>
                <a:off x="3037987" y="1012504"/>
                <a:ext cx="2059653" cy="4805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5" name="テキスト ボックス 4"/>
              <p:cNvSpPr txBox="1"/>
              <p:nvPr/>
            </p:nvSpPr>
            <p:spPr>
              <a:xfrm>
                <a:off x="3092847" y="1048183"/>
                <a:ext cx="1947170" cy="413467"/>
              </a:xfrm>
              <a:prstGeom prst="rect">
                <a:avLst/>
              </a:prstGeom>
              <a:noFill/>
            </p:spPr>
            <p:txBody>
              <a:bodyPr wrap="none" rtlCol="0">
                <a:spAutoFit/>
              </a:bodyPr>
              <a:lstStyle/>
              <a:p>
                <a:r>
                  <a:rPr kumimoji="1" lang="en-US" altLang="ja-JP" sz="2400" dirty="0" smtClean="0">
                    <a:latin typeface="Arial"/>
                    <a:cs typeface="Arial"/>
                  </a:rPr>
                  <a:t>Basic features</a:t>
                </a:r>
                <a:endParaRPr kumimoji="1" lang="ja-JP" altLang="en-US" sz="2400" dirty="0">
                  <a:latin typeface="Arial"/>
                  <a:cs typeface="Arial"/>
                </a:endParaRPr>
              </a:p>
            </p:txBody>
          </p:sp>
        </p:grpSp>
        <p:grpSp>
          <p:nvGrpSpPr>
            <p:cNvPr id="9" name="図形グループ 8"/>
            <p:cNvGrpSpPr/>
            <p:nvPr/>
          </p:nvGrpSpPr>
          <p:grpSpPr>
            <a:xfrm>
              <a:off x="2951019" y="1645415"/>
              <a:ext cx="2254341" cy="480511"/>
              <a:chOff x="2951019" y="1645415"/>
              <a:chExt cx="2254341" cy="480511"/>
            </a:xfrm>
          </p:grpSpPr>
          <p:sp>
            <p:nvSpPr>
              <p:cNvPr id="7" name="正方形/長方形 6"/>
              <p:cNvSpPr/>
              <p:nvPr/>
            </p:nvSpPr>
            <p:spPr>
              <a:xfrm>
                <a:off x="3037987" y="1645415"/>
                <a:ext cx="2059653" cy="4805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8" name="テキスト ボックス 7"/>
              <p:cNvSpPr txBox="1"/>
              <p:nvPr/>
            </p:nvSpPr>
            <p:spPr>
              <a:xfrm>
                <a:off x="2951019" y="1739433"/>
                <a:ext cx="2254341" cy="303209"/>
              </a:xfrm>
              <a:prstGeom prst="rect">
                <a:avLst/>
              </a:prstGeom>
              <a:noFill/>
            </p:spPr>
            <p:txBody>
              <a:bodyPr wrap="none" rtlCol="0">
                <a:spAutoFit/>
              </a:bodyPr>
              <a:lstStyle/>
              <a:p>
                <a:r>
                  <a:rPr kumimoji="1" lang="en-US" altLang="ja-JP" sz="1600" dirty="0" smtClean="0">
                    <a:latin typeface="Arial"/>
                    <a:cs typeface="Arial"/>
                  </a:rPr>
                  <a:t>+Features based on user</a:t>
                </a:r>
                <a:endParaRPr kumimoji="1" lang="ja-JP" altLang="en-US" sz="1600" dirty="0">
                  <a:latin typeface="Arial"/>
                  <a:cs typeface="Arial"/>
                </a:endParaRPr>
              </a:p>
            </p:txBody>
          </p:sp>
        </p:grpSp>
        <p:sp>
          <p:nvSpPr>
            <p:cNvPr id="10" name="正方形/長方形 9"/>
            <p:cNvSpPr/>
            <p:nvPr/>
          </p:nvSpPr>
          <p:spPr>
            <a:xfrm>
              <a:off x="3037987" y="2278326"/>
              <a:ext cx="2059653" cy="4805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1" name="正方形/長方形 10"/>
            <p:cNvSpPr/>
            <p:nvPr/>
          </p:nvSpPr>
          <p:spPr>
            <a:xfrm>
              <a:off x="3037987" y="2913286"/>
              <a:ext cx="2059653" cy="4805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2" name="テキスト ボックス 11"/>
            <p:cNvSpPr txBox="1"/>
            <p:nvPr/>
          </p:nvSpPr>
          <p:spPr>
            <a:xfrm>
              <a:off x="3039109" y="2364132"/>
              <a:ext cx="2117033" cy="330774"/>
            </a:xfrm>
            <a:prstGeom prst="rect">
              <a:avLst/>
            </a:prstGeom>
            <a:noFill/>
          </p:spPr>
          <p:txBody>
            <a:bodyPr wrap="none" rtlCol="0">
              <a:spAutoFit/>
            </a:bodyPr>
            <a:lstStyle/>
            <a:p>
              <a:r>
                <a:rPr lang="en-US" altLang="ja-JP" dirty="0" smtClean="0">
                  <a:latin typeface="Arial"/>
                  <a:cs typeface="Arial"/>
                </a:rPr>
                <a:t>+Feature for</a:t>
              </a:r>
              <a:r>
                <a:rPr kumimoji="1" lang="en-US" altLang="ja-JP" dirty="0" smtClean="0">
                  <a:latin typeface="Arial"/>
                  <a:cs typeface="Arial"/>
                </a:rPr>
                <a:t> 10 days</a:t>
              </a:r>
              <a:endParaRPr kumimoji="1" lang="ja-JP" altLang="en-US" dirty="0">
                <a:latin typeface="Arial"/>
                <a:cs typeface="Arial"/>
              </a:endParaRPr>
            </a:p>
          </p:txBody>
        </p:sp>
        <p:sp>
          <p:nvSpPr>
            <p:cNvPr id="13" name="テキスト ボックス 12"/>
            <p:cNvSpPr txBox="1"/>
            <p:nvPr/>
          </p:nvSpPr>
          <p:spPr>
            <a:xfrm>
              <a:off x="3432757" y="2986030"/>
              <a:ext cx="1316929" cy="330774"/>
            </a:xfrm>
            <a:prstGeom prst="rect">
              <a:avLst/>
            </a:prstGeom>
            <a:noFill/>
          </p:spPr>
          <p:txBody>
            <a:bodyPr wrap="none" rtlCol="0">
              <a:spAutoFit/>
            </a:bodyPr>
            <a:lstStyle/>
            <a:p>
              <a:r>
                <a:rPr kumimoji="1" lang="en-US" altLang="ja-JP" dirty="0" smtClean="0">
                  <a:latin typeface="Arial"/>
                  <a:cs typeface="Arial"/>
                </a:rPr>
                <a:t>+Feature ①</a:t>
              </a:r>
              <a:endParaRPr kumimoji="1" lang="ja-JP" altLang="en-US" dirty="0">
                <a:latin typeface="Arial"/>
                <a:cs typeface="Arial"/>
              </a:endParaRPr>
            </a:p>
          </p:txBody>
        </p:sp>
        <p:sp>
          <p:nvSpPr>
            <p:cNvPr id="15" name="正方形/長方形 14"/>
            <p:cNvSpPr/>
            <p:nvPr/>
          </p:nvSpPr>
          <p:spPr>
            <a:xfrm>
              <a:off x="3037987" y="3522888"/>
              <a:ext cx="2059653" cy="4805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6" name="テキスト ボックス 15"/>
            <p:cNvSpPr txBox="1"/>
            <p:nvPr/>
          </p:nvSpPr>
          <p:spPr>
            <a:xfrm>
              <a:off x="3261117" y="3595632"/>
              <a:ext cx="1667893" cy="330774"/>
            </a:xfrm>
            <a:prstGeom prst="rect">
              <a:avLst/>
            </a:prstGeom>
            <a:noFill/>
          </p:spPr>
          <p:txBody>
            <a:bodyPr wrap="none" rtlCol="0">
              <a:spAutoFit/>
            </a:bodyPr>
            <a:lstStyle/>
            <a:p>
              <a:r>
                <a:rPr kumimoji="1" lang="en-US" altLang="ja-JP" dirty="0" smtClean="0">
                  <a:latin typeface="Arial"/>
                  <a:cs typeface="Arial"/>
                </a:rPr>
                <a:t>+Feature ①+②</a:t>
              </a:r>
              <a:endParaRPr kumimoji="1" lang="ja-JP" altLang="en-US" dirty="0">
                <a:latin typeface="Arial"/>
                <a:cs typeface="Arial"/>
              </a:endParaRPr>
            </a:p>
          </p:txBody>
        </p:sp>
        <p:sp>
          <p:nvSpPr>
            <p:cNvPr id="17" name="正方形/長方形 16"/>
            <p:cNvSpPr/>
            <p:nvPr/>
          </p:nvSpPr>
          <p:spPr>
            <a:xfrm>
              <a:off x="3037987" y="4155799"/>
              <a:ext cx="2059653" cy="4805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8" name="テキスト ボックス 17"/>
            <p:cNvSpPr txBox="1"/>
            <p:nvPr/>
          </p:nvSpPr>
          <p:spPr>
            <a:xfrm>
              <a:off x="3037985" y="4228543"/>
              <a:ext cx="2018858" cy="330774"/>
            </a:xfrm>
            <a:prstGeom prst="rect">
              <a:avLst/>
            </a:prstGeom>
            <a:noFill/>
          </p:spPr>
          <p:txBody>
            <a:bodyPr wrap="none" rtlCol="0">
              <a:spAutoFit/>
            </a:bodyPr>
            <a:lstStyle/>
            <a:p>
              <a:r>
                <a:rPr kumimoji="1" lang="en-US" altLang="ja-JP" dirty="0" smtClean="0">
                  <a:latin typeface="Arial"/>
                  <a:cs typeface="Arial"/>
                </a:rPr>
                <a:t>+Feature ①+②+③</a:t>
              </a:r>
              <a:endParaRPr kumimoji="1" lang="ja-JP" altLang="en-US" dirty="0">
                <a:latin typeface="Arial"/>
                <a:cs typeface="Arial"/>
              </a:endParaRPr>
            </a:p>
          </p:txBody>
        </p:sp>
        <p:grpSp>
          <p:nvGrpSpPr>
            <p:cNvPr id="19" name="図形グループ 18"/>
            <p:cNvGrpSpPr/>
            <p:nvPr/>
          </p:nvGrpSpPr>
          <p:grpSpPr>
            <a:xfrm>
              <a:off x="4047485" y="4758451"/>
              <a:ext cx="50255" cy="190514"/>
              <a:chOff x="5942466" y="3282602"/>
              <a:chExt cx="50255" cy="333842"/>
            </a:xfrm>
          </p:grpSpPr>
          <p:sp>
            <p:nvSpPr>
              <p:cNvPr id="20" name="円/楕円 19"/>
              <p:cNvSpPr/>
              <p:nvPr/>
            </p:nvSpPr>
            <p:spPr>
              <a:xfrm>
                <a:off x="5942466" y="3282602"/>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1" name="円/楕円 20"/>
              <p:cNvSpPr/>
              <p:nvPr/>
            </p:nvSpPr>
            <p:spPr>
              <a:xfrm>
                <a:off x="5943146" y="3427397"/>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2" name="円/楕円 21"/>
              <p:cNvSpPr/>
              <p:nvPr/>
            </p:nvSpPr>
            <p:spPr>
              <a:xfrm>
                <a:off x="5947002" y="3570725"/>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sp>
          <p:nvSpPr>
            <p:cNvPr id="23" name="正方形/長方形 22"/>
            <p:cNvSpPr/>
            <p:nvPr/>
          </p:nvSpPr>
          <p:spPr>
            <a:xfrm>
              <a:off x="3035706" y="5056760"/>
              <a:ext cx="2059653" cy="4805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4" name="テキスト ボックス 23"/>
            <p:cNvSpPr txBox="1"/>
            <p:nvPr/>
          </p:nvSpPr>
          <p:spPr>
            <a:xfrm>
              <a:off x="3016446" y="5139219"/>
              <a:ext cx="2113617" cy="303209"/>
            </a:xfrm>
            <a:prstGeom prst="rect">
              <a:avLst/>
            </a:prstGeom>
            <a:noFill/>
          </p:spPr>
          <p:txBody>
            <a:bodyPr wrap="none" rtlCol="0">
              <a:spAutoFit/>
            </a:bodyPr>
            <a:lstStyle/>
            <a:p>
              <a:r>
                <a:rPr kumimoji="1" lang="en-US" altLang="ja-JP" sz="1600" dirty="0" smtClean="0">
                  <a:latin typeface="Arial"/>
                  <a:cs typeface="Arial"/>
                </a:rPr>
                <a:t>+Feature ①+②+…+⑦</a:t>
              </a:r>
              <a:endParaRPr kumimoji="1" lang="ja-JP" altLang="en-US" sz="1600" dirty="0">
                <a:latin typeface="Arial"/>
                <a:cs typeface="Arial"/>
              </a:endParaRPr>
            </a:p>
          </p:txBody>
        </p:sp>
        <p:cxnSp>
          <p:nvCxnSpPr>
            <p:cNvPr id="26" name="直線矢印コネクタ 25"/>
            <p:cNvCxnSpPr>
              <a:stCxn id="4" idx="2"/>
              <a:endCxn id="7" idx="0"/>
            </p:cNvCxnSpPr>
            <p:nvPr/>
          </p:nvCxnSpPr>
          <p:spPr>
            <a:xfrm>
              <a:off x="4067814" y="1493015"/>
              <a:ext cx="0" cy="1524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a:stCxn id="7" idx="2"/>
              <a:endCxn id="10" idx="0"/>
            </p:cNvCxnSpPr>
            <p:nvPr/>
          </p:nvCxnSpPr>
          <p:spPr>
            <a:xfrm>
              <a:off x="4067814" y="2125926"/>
              <a:ext cx="0" cy="1524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a:stCxn id="10" idx="2"/>
              <a:endCxn id="11" idx="0"/>
            </p:cNvCxnSpPr>
            <p:nvPr/>
          </p:nvCxnSpPr>
          <p:spPr>
            <a:xfrm>
              <a:off x="4067814" y="2758837"/>
              <a:ext cx="0" cy="154449"/>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直線矢印コネクタ 34"/>
            <p:cNvCxnSpPr>
              <a:stCxn id="11" idx="2"/>
              <a:endCxn id="15" idx="0"/>
            </p:cNvCxnSpPr>
            <p:nvPr/>
          </p:nvCxnSpPr>
          <p:spPr>
            <a:xfrm>
              <a:off x="4067814" y="3393797"/>
              <a:ext cx="0" cy="12909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直線矢印コネクタ 37"/>
            <p:cNvCxnSpPr>
              <a:stCxn id="15" idx="2"/>
              <a:endCxn id="17" idx="0"/>
            </p:cNvCxnSpPr>
            <p:nvPr/>
          </p:nvCxnSpPr>
          <p:spPr>
            <a:xfrm>
              <a:off x="4067814" y="4003399"/>
              <a:ext cx="0" cy="1524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直線矢印コネクタ 44"/>
            <p:cNvCxnSpPr>
              <a:stCxn id="23" idx="2"/>
            </p:cNvCxnSpPr>
            <p:nvPr/>
          </p:nvCxnSpPr>
          <p:spPr>
            <a:xfrm>
              <a:off x="4065533" y="5537271"/>
              <a:ext cx="0" cy="17782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テキスト ボックス 48"/>
            <p:cNvSpPr txBox="1"/>
            <p:nvPr/>
          </p:nvSpPr>
          <p:spPr>
            <a:xfrm>
              <a:off x="3501474" y="5715096"/>
              <a:ext cx="1033093" cy="330774"/>
            </a:xfrm>
            <a:prstGeom prst="rect">
              <a:avLst/>
            </a:prstGeom>
            <a:noFill/>
          </p:spPr>
          <p:txBody>
            <a:bodyPr wrap="none" rtlCol="0">
              <a:spAutoFit/>
            </a:bodyPr>
            <a:lstStyle/>
            <a:p>
              <a:r>
                <a:rPr kumimoji="1" lang="en-US" altLang="ja-JP" dirty="0" smtClean="0">
                  <a:solidFill>
                    <a:srgbClr val="FF0000"/>
                  </a:solidFill>
                  <a:latin typeface="Arial"/>
                  <a:cs typeface="Arial"/>
                </a:rPr>
                <a:t>7 GBDTs</a:t>
              </a:r>
              <a:endParaRPr kumimoji="1" lang="ja-JP" altLang="en-US" dirty="0">
                <a:solidFill>
                  <a:srgbClr val="FF0000"/>
                </a:solidFill>
                <a:latin typeface="Arial"/>
                <a:cs typeface="Arial"/>
              </a:endParaRPr>
            </a:p>
          </p:txBody>
        </p:sp>
        <p:cxnSp>
          <p:nvCxnSpPr>
            <p:cNvPr id="51" name="直線コネクタ 50"/>
            <p:cNvCxnSpPr/>
            <p:nvPr/>
          </p:nvCxnSpPr>
          <p:spPr>
            <a:xfrm>
              <a:off x="2700505" y="1561659"/>
              <a:ext cx="3804565" cy="0"/>
            </a:xfrm>
            <a:prstGeom prst="line">
              <a:avLst/>
            </a:prstGeom>
            <a:ln>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p:nvPr/>
          </p:nvCxnSpPr>
          <p:spPr>
            <a:xfrm>
              <a:off x="2700505" y="2207632"/>
              <a:ext cx="3804565" cy="0"/>
            </a:xfrm>
            <a:prstGeom prst="line">
              <a:avLst/>
            </a:prstGeom>
            <a:ln>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54" name="テキスト ボックス 53"/>
            <p:cNvSpPr txBox="1"/>
            <p:nvPr/>
          </p:nvSpPr>
          <p:spPr>
            <a:xfrm>
              <a:off x="5492407" y="1149793"/>
              <a:ext cx="812379" cy="330774"/>
            </a:xfrm>
            <a:prstGeom prst="rect">
              <a:avLst/>
            </a:prstGeom>
            <a:noFill/>
          </p:spPr>
          <p:txBody>
            <a:bodyPr wrap="none" rtlCol="0">
              <a:spAutoFit/>
            </a:bodyPr>
            <a:lstStyle/>
            <a:p>
              <a:r>
                <a:rPr kumimoji="1" lang="en-US" altLang="ja-JP" dirty="0" smtClean="0">
                  <a:latin typeface="Arial"/>
                  <a:cs typeface="Arial"/>
                </a:rPr>
                <a:t>0.9000</a:t>
              </a:r>
              <a:endParaRPr kumimoji="1" lang="ja-JP" altLang="en-US" dirty="0">
                <a:latin typeface="Arial"/>
                <a:cs typeface="Arial"/>
              </a:endParaRPr>
            </a:p>
          </p:txBody>
        </p:sp>
        <p:sp>
          <p:nvSpPr>
            <p:cNvPr id="55" name="テキスト ボックス 54"/>
            <p:cNvSpPr txBox="1"/>
            <p:nvPr/>
          </p:nvSpPr>
          <p:spPr>
            <a:xfrm>
              <a:off x="5492407" y="1853398"/>
              <a:ext cx="812379" cy="330774"/>
            </a:xfrm>
            <a:prstGeom prst="rect">
              <a:avLst/>
            </a:prstGeom>
            <a:noFill/>
          </p:spPr>
          <p:txBody>
            <a:bodyPr wrap="none" rtlCol="0">
              <a:spAutoFit/>
            </a:bodyPr>
            <a:lstStyle/>
            <a:p>
              <a:r>
                <a:rPr kumimoji="1" lang="en-US" altLang="ja-JP" dirty="0" smtClean="0">
                  <a:latin typeface="Arial"/>
                  <a:cs typeface="Arial"/>
                </a:rPr>
                <a:t>0.9030</a:t>
              </a:r>
              <a:endParaRPr kumimoji="1" lang="ja-JP" altLang="en-US" dirty="0">
                <a:latin typeface="Arial"/>
                <a:cs typeface="Arial"/>
              </a:endParaRPr>
            </a:p>
          </p:txBody>
        </p:sp>
        <p:sp>
          <p:nvSpPr>
            <p:cNvPr id="56" name="テキスト ボックス 55"/>
            <p:cNvSpPr txBox="1"/>
            <p:nvPr/>
          </p:nvSpPr>
          <p:spPr>
            <a:xfrm>
              <a:off x="5492407" y="2389505"/>
              <a:ext cx="812379" cy="330774"/>
            </a:xfrm>
            <a:prstGeom prst="rect">
              <a:avLst/>
            </a:prstGeom>
            <a:noFill/>
          </p:spPr>
          <p:txBody>
            <a:bodyPr wrap="none" rtlCol="0">
              <a:spAutoFit/>
            </a:bodyPr>
            <a:lstStyle/>
            <a:p>
              <a:r>
                <a:rPr kumimoji="1" lang="en-US" altLang="ja-JP" dirty="0" smtClean="0">
                  <a:latin typeface="Arial"/>
                  <a:cs typeface="Arial"/>
                </a:rPr>
                <a:t>0.9053</a:t>
              </a:r>
              <a:endParaRPr kumimoji="1" lang="ja-JP" altLang="en-US" dirty="0">
                <a:latin typeface="Arial"/>
                <a:cs typeface="Arial"/>
              </a:endParaRPr>
            </a:p>
          </p:txBody>
        </p:sp>
        <p:sp>
          <p:nvSpPr>
            <p:cNvPr id="57" name="テキスト ボックス 56"/>
            <p:cNvSpPr txBox="1"/>
            <p:nvPr/>
          </p:nvSpPr>
          <p:spPr>
            <a:xfrm>
              <a:off x="5492407" y="3024465"/>
              <a:ext cx="1579278" cy="330774"/>
            </a:xfrm>
            <a:prstGeom prst="rect">
              <a:avLst/>
            </a:prstGeom>
            <a:noFill/>
          </p:spPr>
          <p:txBody>
            <a:bodyPr wrap="none" rtlCol="0">
              <a:spAutoFit/>
            </a:bodyPr>
            <a:lstStyle/>
            <a:p>
              <a:r>
                <a:rPr kumimoji="1" lang="en-US" altLang="ja-JP" dirty="0" smtClean="0">
                  <a:latin typeface="Arial"/>
                  <a:cs typeface="Arial"/>
                </a:rPr>
                <a:t>0.9054~0.9055</a:t>
              </a:r>
              <a:endParaRPr kumimoji="1" lang="ja-JP" altLang="en-US" dirty="0">
                <a:latin typeface="Arial"/>
                <a:cs typeface="Arial"/>
              </a:endParaRPr>
            </a:p>
          </p:txBody>
        </p:sp>
        <p:sp>
          <p:nvSpPr>
            <p:cNvPr id="58" name="テキスト ボックス 57"/>
            <p:cNvSpPr txBox="1"/>
            <p:nvPr/>
          </p:nvSpPr>
          <p:spPr>
            <a:xfrm>
              <a:off x="5492407" y="3627919"/>
              <a:ext cx="1579278" cy="330774"/>
            </a:xfrm>
            <a:prstGeom prst="rect">
              <a:avLst/>
            </a:prstGeom>
            <a:noFill/>
          </p:spPr>
          <p:txBody>
            <a:bodyPr wrap="none" rtlCol="0">
              <a:spAutoFit/>
            </a:bodyPr>
            <a:lstStyle/>
            <a:p>
              <a:r>
                <a:rPr kumimoji="1" lang="en-US" altLang="ja-JP" dirty="0" smtClean="0">
                  <a:latin typeface="Arial"/>
                  <a:cs typeface="Arial"/>
                </a:rPr>
                <a:t>0.9054~0.9055</a:t>
              </a:r>
              <a:endParaRPr kumimoji="1" lang="ja-JP" altLang="en-US" dirty="0">
                <a:latin typeface="Arial"/>
                <a:cs typeface="Arial"/>
              </a:endParaRPr>
            </a:p>
          </p:txBody>
        </p:sp>
        <p:sp>
          <p:nvSpPr>
            <p:cNvPr id="59" name="テキスト ボックス 58"/>
            <p:cNvSpPr txBox="1"/>
            <p:nvPr/>
          </p:nvSpPr>
          <p:spPr>
            <a:xfrm>
              <a:off x="5492407" y="4215495"/>
              <a:ext cx="1579278" cy="330774"/>
            </a:xfrm>
            <a:prstGeom prst="rect">
              <a:avLst/>
            </a:prstGeom>
            <a:noFill/>
          </p:spPr>
          <p:txBody>
            <a:bodyPr wrap="none" rtlCol="0">
              <a:spAutoFit/>
            </a:bodyPr>
            <a:lstStyle/>
            <a:p>
              <a:r>
                <a:rPr kumimoji="1" lang="en-US" altLang="ja-JP" dirty="0" smtClean="0">
                  <a:latin typeface="Arial"/>
                  <a:cs typeface="Arial"/>
                </a:rPr>
                <a:t>0.9054~0.9055</a:t>
              </a:r>
              <a:endParaRPr kumimoji="1" lang="ja-JP" altLang="en-US" dirty="0">
                <a:latin typeface="Arial"/>
                <a:cs typeface="Arial"/>
              </a:endParaRPr>
            </a:p>
          </p:txBody>
        </p:sp>
        <p:sp>
          <p:nvSpPr>
            <p:cNvPr id="60" name="テキスト ボックス 59"/>
            <p:cNvSpPr txBox="1"/>
            <p:nvPr/>
          </p:nvSpPr>
          <p:spPr>
            <a:xfrm>
              <a:off x="5491960" y="4671399"/>
              <a:ext cx="1579278" cy="330774"/>
            </a:xfrm>
            <a:prstGeom prst="rect">
              <a:avLst/>
            </a:prstGeom>
            <a:noFill/>
          </p:spPr>
          <p:txBody>
            <a:bodyPr wrap="none" rtlCol="0">
              <a:spAutoFit/>
            </a:bodyPr>
            <a:lstStyle/>
            <a:p>
              <a:r>
                <a:rPr kumimoji="1" lang="en-US" altLang="ja-JP" dirty="0" smtClean="0">
                  <a:latin typeface="Arial"/>
                  <a:cs typeface="Arial"/>
                </a:rPr>
                <a:t>0.9054~0.9055</a:t>
              </a:r>
              <a:endParaRPr kumimoji="1" lang="ja-JP" altLang="en-US" dirty="0">
                <a:latin typeface="Arial"/>
                <a:cs typeface="Arial"/>
              </a:endParaRPr>
            </a:p>
          </p:txBody>
        </p:sp>
        <p:sp>
          <p:nvSpPr>
            <p:cNvPr id="61" name="テキスト ボックス 60"/>
            <p:cNvSpPr txBox="1"/>
            <p:nvPr/>
          </p:nvSpPr>
          <p:spPr>
            <a:xfrm>
              <a:off x="5491960" y="5108441"/>
              <a:ext cx="1579278" cy="330774"/>
            </a:xfrm>
            <a:prstGeom prst="rect">
              <a:avLst/>
            </a:prstGeom>
            <a:noFill/>
          </p:spPr>
          <p:txBody>
            <a:bodyPr wrap="none" rtlCol="0">
              <a:spAutoFit/>
            </a:bodyPr>
            <a:lstStyle/>
            <a:p>
              <a:r>
                <a:rPr kumimoji="1" lang="en-US" altLang="ja-JP" dirty="0" smtClean="0">
                  <a:solidFill>
                    <a:srgbClr val="FF0000"/>
                  </a:solidFill>
                  <a:latin typeface="Arial"/>
                  <a:cs typeface="Arial"/>
                </a:rPr>
                <a:t>0.9054~0.9055</a:t>
              </a:r>
              <a:endParaRPr kumimoji="1" lang="ja-JP" altLang="en-US" dirty="0">
                <a:solidFill>
                  <a:srgbClr val="FF0000"/>
                </a:solidFill>
                <a:latin typeface="Arial"/>
                <a:cs typeface="Arial"/>
              </a:endParaRPr>
            </a:p>
          </p:txBody>
        </p:sp>
      </p:grpSp>
      <p:sp>
        <p:nvSpPr>
          <p:cNvPr id="63" name="スライド番号プレースホルダー 62"/>
          <p:cNvSpPr>
            <a:spLocks noGrp="1"/>
          </p:cNvSpPr>
          <p:nvPr>
            <p:ph type="sldNum" sz="quarter" idx="12"/>
          </p:nvPr>
        </p:nvSpPr>
        <p:spPr/>
        <p:txBody>
          <a:bodyPr/>
          <a:lstStyle/>
          <a:p>
            <a:fld id="{222DB5DA-3993-6941-A4DD-FBF7FE7FC33A}" type="slidenum">
              <a:rPr kumimoji="1" lang="ja-JP" altLang="en-US" smtClean="0">
                <a:latin typeface="Arial"/>
                <a:cs typeface="Arial"/>
              </a:rPr>
              <a:t>15</a:t>
            </a:fld>
            <a:endParaRPr kumimoji="1" lang="ja-JP" altLang="en-US">
              <a:latin typeface="Arial"/>
              <a:cs typeface="Arial"/>
            </a:endParaRPr>
          </a:p>
        </p:txBody>
      </p:sp>
      <p:sp>
        <p:nvSpPr>
          <p:cNvPr id="65" name="テキスト ボックス 64"/>
          <p:cNvSpPr txBox="1"/>
          <p:nvPr/>
        </p:nvSpPr>
        <p:spPr>
          <a:xfrm>
            <a:off x="57528" y="2058671"/>
            <a:ext cx="3469670" cy="1200328"/>
          </a:xfrm>
          <a:prstGeom prst="rect">
            <a:avLst/>
          </a:prstGeom>
          <a:noFill/>
        </p:spPr>
        <p:txBody>
          <a:bodyPr wrap="none" rtlCol="0">
            <a:spAutoFit/>
          </a:bodyPr>
          <a:lstStyle/>
          <a:p>
            <a:r>
              <a:rPr lang="en-US" altLang="ja-JP" sz="2400" dirty="0" smtClean="0">
                <a:latin typeface="Arial"/>
                <a:cs typeface="Arial"/>
              </a:rPr>
              <a:t>“Feature for</a:t>
            </a:r>
            <a:r>
              <a:rPr kumimoji="1" lang="en-US" altLang="ja-JP" sz="2400" dirty="0" smtClean="0">
                <a:latin typeface="Arial"/>
                <a:cs typeface="Arial"/>
              </a:rPr>
              <a:t> 10 days”</a:t>
            </a:r>
          </a:p>
          <a:p>
            <a:r>
              <a:rPr lang="en-US" altLang="ja-JP" sz="2400" dirty="0">
                <a:latin typeface="Arial"/>
                <a:cs typeface="Arial"/>
              </a:rPr>
              <a:t>m</a:t>
            </a:r>
            <a:r>
              <a:rPr lang="en-US" altLang="ja-JP" sz="2400" dirty="0" smtClean="0">
                <a:latin typeface="Arial"/>
                <a:cs typeface="Arial"/>
              </a:rPr>
              <a:t>eans count of enrolled</a:t>
            </a:r>
          </a:p>
          <a:p>
            <a:r>
              <a:rPr lang="en-US" altLang="ja-JP" sz="2400" dirty="0">
                <a:latin typeface="Arial"/>
                <a:cs typeface="Arial"/>
              </a:rPr>
              <a:t>c</a:t>
            </a:r>
            <a:r>
              <a:rPr kumimoji="1" lang="en-US" altLang="ja-JP" sz="2400" dirty="0" smtClean="0">
                <a:latin typeface="Arial"/>
                <a:cs typeface="Arial"/>
              </a:rPr>
              <a:t>ourses </a:t>
            </a:r>
            <a:r>
              <a:rPr lang="en-US" altLang="ja-JP" sz="2400" dirty="0" smtClean="0">
                <a:latin typeface="Arial"/>
                <a:cs typeface="Arial"/>
              </a:rPr>
              <a:t>for</a:t>
            </a:r>
            <a:r>
              <a:rPr kumimoji="1" lang="en-US" altLang="ja-JP" sz="2400" dirty="0" smtClean="0">
                <a:latin typeface="Arial"/>
                <a:cs typeface="Arial"/>
              </a:rPr>
              <a:t> 10 days</a:t>
            </a:r>
            <a:endParaRPr kumimoji="1" lang="ja-JP" altLang="en-US" sz="2400" dirty="0">
              <a:latin typeface="Arial"/>
              <a:cs typeface="Arial"/>
            </a:endParaRPr>
          </a:p>
        </p:txBody>
      </p:sp>
      <p:sp>
        <p:nvSpPr>
          <p:cNvPr id="66" name="テキスト ボックス 65"/>
          <p:cNvSpPr txBox="1"/>
          <p:nvPr/>
        </p:nvSpPr>
        <p:spPr>
          <a:xfrm>
            <a:off x="62780" y="3934240"/>
            <a:ext cx="3538198" cy="1200328"/>
          </a:xfrm>
          <a:prstGeom prst="rect">
            <a:avLst/>
          </a:prstGeom>
          <a:noFill/>
        </p:spPr>
        <p:txBody>
          <a:bodyPr wrap="none" rtlCol="0">
            <a:spAutoFit/>
          </a:bodyPr>
          <a:lstStyle/>
          <a:p>
            <a:r>
              <a:rPr lang="en-US" altLang="ja-JP" sz="2400" dirty="0" smtClean="0">
                <a:latin typeface="Arial"/>
                <a:cs typeface="Arial"/>
              </a:rPr>
              <a:t>features</a:t>
            </a:r>
            <a:r>
              <a:rPr kumimoji="1" lang="en-US" altLang="ja-JP" sz="2400" dirty="0" smtClean="0">
                <a:latin typeface="Arial"/>
                <a:cs typeface="Arial"/>
              </a:rPr>
              <a:t>①-</a:t>
            </a:r>
            <a:r>
              <a:rPr lang="en-US" altLang="ja-JP" sz="2400" dirty="0" smtClean="0">
                <a:latin typeface="Arial"/>
                <a:cs typeface="Arial"/>
              </a:rPr>
              <a:t>⑦ are</a:t>
            </a:r>
          </a:p>
          <a:p>
            <a:r>
              <a:rPr lang="en-US" altLang="ja-JP" sz="2400" dirty="0" smtClean="0">
                <a:latin typeface="Arial"/>
                <a:cs typeface="Arial"/>
              </a:rPr>
              <a:t>noticed  just before</a:t>
            </a:r>
          </a:p>
          <a:p>
            <a:r>
              <a:rPr lang="en-US" altLang="ja-JP" sz="2400" dirty="0" smtClean="0">
                <a:latin typeface="Arial"/>
                <a:cs typeface="Arial"/>
              </a:rPr>
              <a:t>the end date of </a:t>
            </a:r>
            <a:r>
              <a:rPr lang="en-US" altLang="ja-JP" sz="2400" dirty="0" err="1" smtClean="0">
                <a:latin typeface="Arial"/>
                <a:cs typeface="Arial"/>
              </a:rPr>
              <a:t>KDDCup</a:t>
            </a:r>
            <a:r>
              <a:rPr lang="en-US" altLang="ja-JP" sz="2400" dirty="0" smtClean="0">
                <a:latin typeface="Arial"/>
                <a:cs typeface="Arial"/>
              </a:rPr>
              <a:t> </a:t>
            </a:r>
            <a:endParaRPr kumimoji="1" lang="ja-JP" altLang="en-US" sz="2400" dirty="0">
              <a:latin typeface="Arial"/>
              <a:cs typeface="Arial"/>
            </a:endParaRPr>
          </a:p>
        </p:txBody>
      </p:sp>
      <p:sp>
        <p:nvSpPr>
          <p:cNvPr id="69" name="左中かっこ 68"/>
          <p:cNvSpPr/>
          <p:nvPr/>
        </p:nvSpPr>
        <p:spPr>
          <a:xfrm>
            <a:off x="3367337" y="3134859"/>
            <a:ext cx="346396" cy="2929864"/>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Arial"/>
              <a:cs typeface="Arial"/>
            </a:endParaRPr>
          </a:p>
        </p:txBody>
      </p:sp>
    </p:spTree>
    <p:extLst>
      <p:ext uri="{BB962C8B-B14F-4D97-AF65-F5344CB8AC3E}">
        <p14:creationId xmlns:p14="http://schemas.microsoft.com/office/powerpoint/2010/main" val="3414987284"/>
      </p:ext>
    </p:extLst>
  </p:cSld>
  <p:clrMapOvr>
    <a:masterClrMapping/>
  </p:clrMapOvr>
  <mc:AlternateContent xmlns:mc="http://schemas.openxmlformats.org/markup-compatibility/2006" xmlns:p14="http://schemas.microsoft.com/office/powerpoint/2010/main">
    <mc:Choice Requires="p14">
      <p:transition spd="slow" p14:dur="2000" advTm="32292"/>
    </mc:Choice>
    <mc:Fallback xmlns="">
      <p:transition xmlns:p14="http://schemas.microsoft.com/office/powerpoint/2010/main" spd="slow" advTm="32292"/>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200" dirty="0" smtClean="0">
                <a:latin typeface="Arial"/>
                <a:cs typeface="Arial"/>
              </a:rPr>
              <a:t>Features just noticed before end date</a:t>
            </a:r>
            <a:endParaRPr kumimoji="1" lang="ja-JP" altLang="en-US" sz="3200" dirty="0">
              <a:latin typeface="Arial"/>
              <a:cs typeface="Arial"/>
            </a:endParaRPr>
          </a:p>
        </p:txBody>
      </p:sp>
      <p:sp>
        <p:nvSpPr>
          <p:cNvPr id="3" name="コンテンツ プレースホルダー 2"/>
          <p:cNvSpPr>
            <a:spLocks noGrp="1"/>
          </p:cNvSpPr>
          <p:nvPr>
            <p:ph idx="1"/>
          </p:nvPr>
        </p:nvSpPr>
        <p:spPr>
          <a:xfrm>
            <a:off x="285415" y="956018"/>
            <a:ext cx="8858585" cy="5400332"/>
          </a:xfrm>
        </p:spPr>
        <p:txBody>
          <a:bodyPr>
            <a:normAutofit/>
          </a:bodyPr>
          <a:lstStyle/>
          <a:p>
            <a:r>
              <a:rPr lang="en-US" altLang="ja-JP" dirty="0" smtClean="0">
                <a:latin typeface="Arial"/>
                <a:cs typeface="Arial"/>
              </a:rPr>
              <a:t>①</a:t>
            </a:r>
            <a:r>
              <a:rPr lang="en-US" altLang="ja-JP" dirty="0">
                <a:latin typeface="Arial"/>
                <a:cs typeface="Arial"/>
              </a:rPr>
              <a:t>Count of the enrolled </a:t>
            </a:r>
            <a:r>
              <a:rPr lang="en-US" altLang="ja-JP" dirty="0" smtClean="0">
                <a:latin typeface="Arial"/>
                <a:cs typeface="Arial"/>
              </a:rPr>
              <a:t>courses for </a:t>
            </a:r>
            <a:r>
              <a:rPr lang="en-US" altLang="ja-JP" dirty="0">
                <a:latin typeface="Arial"/>
                <a:cs typeface="Arial"/>
              </a:rPr>
              <a:t>20 </a:t>
            </a:r>
            <a:r>
              <a:rPr lang="en-US" altLang="ja-JP" dirty="0" smtClean="0">
                <a:latin typeface="Arial"/>
                <a:cs typeface="Arial"/>
              </a:rPr>
              <a:t>days</a:t>
            </a:r>
            <a:endParaRPr lang="en-US" altLang="ja-JP" dirty="0">
              <a:latin typeface="Arial"/>
              <a:cs typeface="Arial"/>
            </a:endParaRPr>
          </a:p>
          <a:p>
            <a:r>
              <a:rPr lang="en-US" altLang="ja-JP" dirty="0" smtClean="0">
                <a:latin typeface="Arial"/>
                <a:cs typeface="Arial"/>
              </a:rPr>
              <a:t>②</a:t>
            </a:r>
            <a:r>
              <a:rPr lang="en-US" altLang="ja-JP" dirty="0">
                <a:latin typeface="Arial"/>
                <a:cs typeface="Arial"/>
              </a:rPr>
              <a:t>Count of each day of the enrolled </a:t>
            </a:r>
            <a:r>
              <a:rPr lang="en-US" altLang="ja-JP" dirty="0" smtClean="0">
                <a:latin typeface="Arial"/>
                <a:cs typeface="Arial"/>
              </a:rPr>
              <a:t>courses </a:t>
            </a:r>
            <a:r>
              <a:rPr lang="en-US" altLang="ja-JP" dirty="0">
                <a:latin typeface="Arial"/>
                <a:cs typeface="Arial"/>
              </a:rPr>
              <a:t>for </a:t>
            </a:r>
            <a:r>
              <a:rPr lang="en-US" altLang="ja-JP" dirty="0" smtClean="0">
                <a:latin typeface="Arial"/>
                <a:cs typeface="Arial"/>
              </a:rPr>
              <a:t>10 </a:t>
            </a:r>
            <a:r>
              <a:rPr lang="en-US" altLang="ja-JP" dirty="0">
                <a:latin typeface="Arial"/>
                <a:cs typeface="Arial"/>
              </a:rPr>
              <a:t>days</a:t>
            </a:r>
          </a:p>
          <a:p>
            <a:r>
              <a:rPr lang="en-US" altLang="ja-JP" dirty="0" smtClean="0">
                <a:latin typeface="Arial"/>
                <a:cs typeface="Arial"/>
              </a:rPr>
              <a:t>③</a:t>
            </a:r>
            <a:r>
              <a:rPr lang="en-US" altLang="ja-JP" dirty="0">
                <a:latin typeface="Arial"/>
                <a:cs typeface="Arial"/>
              </a:rPr>
              <a:t>Mean of the day of the enrolled </a:t>
            </a:r>
            <a:r>
              <a:rPr lang="en-US" altLang="ja-JP" dirty="0" smtClean="0">
                <a:latin typeface="Arial"/>
                <a:cs typeface="Arial"/>
              </a:rPr>
              <a:t>courses </a:t>
            </a:r>
            <a:r>
              <a:rPr lang="en-US" altLang="ja-JP" dirty="0">
                <a:latin typeface="Arial"/>
                <a:cs typeface="Arial"/>
              </a:rPr>
              <a:t>for </a:t>
            </a:r>
            <a:r>
              <a:rPr lang="en-US" altLang="ja-JP" dirty="0" smtClean="0">
                <a:latin typeface="Arial"/>
                <a:cs typeface="Arial"/>
              </a:rPr>
              <a:t>10 days</a:t>
            </a:r>
          </a:p>
          <a:p>
            <a:r>
              <a:rPr lang="en-US" altLang="ja-JP" dirty="0">
                <a:latin typeface="Arial"/>
                <a:cs typeface="Arial"/>
              </a:rPr>
              <a:t> </a:t>
            </a:r>
            <a:r>
              <a:rPr lang="en-US" altLang="ja-JP" dirty="0" smtClean="0">
                <a:latin typeface="Arial"/>
                <a:cs typeface="Arial"/>
              </a:rPr>
              <a:t> (</a:t>
            </a:r>
            <a:r>
              <a:rPr lang="en-US" altLang="ja-JP" dirty="0">
                <a:latin typeface="Arial"/>
                <a:cs typeface="Arial"/>
              </a:rPr>
              <a:t>Max, Min, </a:t>
            </a:r>
            <a:r>
              <a:rPr lang="en-US" altLang="ja-JP" dirty="0" err="1">
                <a:latin typeface="Arial"/>
                <a:cs typeface="Arial"/>
              </a:rPr>
              <a:t>Std</a:t>
            </a:r>
            <a:r>
              <a:rPr lang="en-US" altLang="ja-JP" dirty="0" smtClean="0">
                <a:latin typeface="Arial"/>
                <a:cs typeface="Arial"/>
              </a:rPr>
              <a:t>)</a:t>
            </a:r>
            <a:endParaRPr lang="en-US" altLang="ja-JP" dirty="0">
              <a:latin typeface="Arial"/>
              <a:cs typeface="Arial"/>
            </a:endParaRPr>
          </a:p>
          <a:p>
            <a:r>
              <a:rPr lang="en-US" altLang="ja-JP" dirty="0" smtClean="0">
                <a:latin typeface="Arial"/>
                <a:cs typeface="Arial"/>
              </a:rPr>
              <a:t>④</a:t>
            </a:r>
            <a:r>
              <a:rPr lang="en-US" altLang="ja-JP" dirty="0">
                <a:latin typeface="Arial"/>
                <a:cs typeface="Arial"/>
              </a:rPr>
              <a:t>Count of the </a:t>
            </a:r>
            <a:r>
              <a:rPr lang="en-US" altLang="ja-JP" dirty="0" smtClean="0">
                <a:latin typeface="Arial"/>
                <a:cs typeface="Arial"/>
              </a:rPr>
              <a:t>Sessions </a:t>
            </a:r>
            <a:r>
              <a:rPr lang="en-US" altLang="ja-JP" dirty="0">
                <a:latin typeface="Arial"/>
                <a:cs typeface="Arial"/>
              </a:rPr>
              <a:t>of the enrolled </a:t>
            </a:r>
            <a:r>
              <a:rPr lang="en-US" altLang="ja-JP" dirty="0" smtClean="0">
                <a:latin typeface="Arial"/>
                <a:cs typeface="Arial"/>
              </a:rPr>
              <a:t>courses for 10 days</a:t>
            </a:r>
            <a:endParaRPr lang="en-US" altLang="ja-JP" dirty="0">
              <a:latin typeface="Arial"/>
              <a:cs typeface="Arial"/>
            </a:endParaRPr>
          </a:p>
          <a:p>
            <a:r>
              <a:rPr lang="en-US" altLang="ja-JP" dirty="0" smtClean="0">
                <a:latin typeface="Arial"/>
                <a:cs typeface="Arial"/>
              </a:rPr>
              <a:t>⑤</a:t>
            </a:r>
            <a:r>
              <a:rPr lang="en-US" altLang="ja-JP" dirty="0">
                <a:latin typeface="Arial"/>
                <a:cs typeface="Arial"/>
              </a:rPr>
              <a:t>Percentage of the </a:t>
            </a:r>
            <a:r>
              <a:rPr lang="en-US" altLang="ja-JP" dirty="0" smtClean="0">
                <a:latin typeface="Arial"/>
                <a:cs typeface="Arial"/>
              </a:rPr>
              <a:t>sessions </a:t>
            </a:r>
            <a:r>
              <a:rPr lang="en-US" altLang="ja-JP" dirty="0">
                <a:latin typeface="Arial"/>
                <a:cs typeface="Arial"/>
              </a:rPr>
              <a:t>of the enrolled </a:t>
            </a:r>
            <a:r>
              <a:rPr lang="en-US" altLang="ja-JP" dirty="0" smtClean="0">
                <a:latin typeface="Arial"/>
                <a:cs typeface="Arial"/>
              </a:rPr>
              <a:t>courses </a:t>
            </a:r>
            <a:r>
              <a:rPr lang="en-US" altLang="ja-JP" dirty="0">
                <a:latin typeface="Arial"/>
                <a:cs typeface="Arial"/>
              </a:rPr>
              <a:t>for </a:t>
            </a:r>
            <a:r>
              <a:rPr lang="en-US" altLang="ja-JP" dirty="0" smtClean="0">
                <a:latin typeface="Arial"/>
                <a:cs typeface="Arial"/>
              </a:rPr>
              <a:t>10 days</a:t>
            </a:r>
            <a:endParaRPr lang="en-US" altLang="ja-JP" dirty="0">
              <a:latin typeface="Arial"/>
              <a:cs typeface="Arial"/>
            </a:endParaRPr>
          </a:p>
          <a:p>
            <a:r>
              <a:rPr lang="en-US" altLang="ja-JP" dirty="0" smtClean="0">
                <a:latin typeface="Arial"/>
                <a:cs typeface="Arial"/>
              </a:rPr>
              <a:t>⑥Mean of the session interval(Max, Min, </a:t>
            </a:r>
            <a:r>
              <a:rPr lang="en-US" altLang="ja-JP" dirty="0" err="1" smtClean="0">
                <a:latin typeface="Arial"/>
                <a:cs typeface="Arial"/>
              </a:rPr>
              <a:t>Std</a:t>
            </a:r>
            <a:r>
              <a:rPr lang="en-US" altLang="ja-JP" dirty="0" smtClean="0">
                <a:latin typeface="Arial"/>
                <a:cs typeface="Arial"/>
              </a:rPr>
              <a:t>)</a:t>
            </a:r>
            <a:endParaRPr lang="en-US" altLang="ja-JP" dirty="0">
              <a:latin typeface="Arial"/>
              <a:cs typeface="Arial"/>
            </a:endParaRPr>
          </a:p>
          <a:p>
            <a:r>
              <a:rPr lang="en-US" altLang="ja-JP" dirty="0" smtClean="0">
                <a:latin typeface="Arial"/>
                <a:cs typeface="Arial"/>
              </a:rPr>
              <a:t>⑦The number of the sessions and the </a:t>
            </a:r>
            <a:r>
              <a:rPr lang="en-US" altLang="ja-JP" dirty="0">
                <a:latin typeface="Arial"/>
                <a:cs typeface="Arial"/>
              </a:rPr>
              <a:t>count of the </a:t>
            </a:r>
            <a:r>
              <a:rPr lang="en-US" altLang="ja-JP" dirty="0" smtClean="0">
                <a:latin typeface="Arial"/>
                <a:cs typeface="Arial"/>
              </a:rPr>
              <a:t>events within divided periods</a:t>
            </a:r>
          </a:p>
          <a:p>
            <a:endParaRPr lang="ja-JP" altLang="en-US" dirty="0">
              <a:latin typeface="Arial"/>
              <a:cs typeface="Arial"/>
            </a:endParaRPr>
          </a:p>
          <a:p>
            <a:endParaRPr kumimoji="1" lang="en-US" altLang="ja-JP" dirty="0" smtClean="0">
              <a:latin typeface="Arial"/>
              <a:cs typeface="Arial"/>
            </a:endParaRPr>
          </a:p>
          <a:p>
            <a:endParaRPr lang="en-US" altLang="ja-JP" dirty="0">
              <a:latin typeface="Arial"/>
              <a:cs typeface="Arial"/>
            </a:endParaRPr>
          </a:p>
          <a:p>
            <a:endParaRPr kumimoji="1" lang="ja-JP" altLang="en-US" dirty="0">
              <a:latin typeface="Arial"/>
              <a:cs typeface="Arial"/>
            </a:endParaRPr>
          </a:p>
        </p:txBody>
      </p:sp>
      <p:sp>
        <p:nvSpPr>
          <p:cNvPr id="4" name="スライド番号プレースホルダー 3"/>
          <p:cNvSpPr>
            <a:spLocks noGrp="1"/>
          </p:cNvSpPr>
          <p:nvPr>
            <p:ph type="sldNum" sz="quarter" idx="12"/>
          </p:nvPr>
        </p:nvSpPr>
        <p:spPr/>
        <p:txBody>
          <a:bodyPr/>
          <a:lstStyle/>
          <a:p>
            <a:fld id="{222DB5DA-3993-6941-A4DD-FBF7FE7FC33A}" type="slidenum">
              <a:rPr kumimoji="1" lang="ja-JP" altLang="en-US" smtClean="0">
                <a:latin typeface="Arial"/>
                <a:cs typeface="Arial"/>
              </a:rPr>
              <a:t>16</a:t>
            </a:fld>
            <a:endParaRPr kumimoji="1" lang="ja-JP" altLang="en-US">
              <a:latin typeface="Arial"/>
              <a:cs typeface="Arial"/>
            </a:endParaRPr>
          </a:p>
        </p:txBody>
      </p:sp>
    </p:spTree>
    <p:extLst>
      <p:ext uri="{BB962C8B-B14F-4D97-AF65-F5344CB8AC3E}">
        <p14:creationId xmlns:p14="http://schemas.microsoft.com/office/powerpoint/2010/main" val="508030067"/>
      </p:ext>
    </p:extLst>
  </p:cSld>
  <p:clrMapOvr>
    <a:masterClrMapping/>
  </p:clrMapOvr>
  <mc:AlternateContent xmlns:mc="http://schemas.openxmlformats.org/markup-compatibility/2006" xmlns:p14="http://schemas.microsoft.com/office/powerpoint/2010/main">
    <mc:Choice Requires="p14">
      <p:transition spd="slow" p14:dur="2000" advTm="18561"/>
    </mc:Choice>
    <mc:Fallback xmlns="">
      <p:transition xmlns:p14="http://schemas.microsoft.com/office/powerpoint/2010/main" spd="slow" advTm="18561"/>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Arial"/>
                <a:cs typeface="Arial"/>
              </a:rPr>
              <a:t>Model Training</a:t>
            </a:r>
            <a:endParaRPr kumimoji="1" lang="ja-JP" altLang="en-US" dirty="0">
              <a:latin typeface="Arial"/>
              <a:cs typeface="Arial"/>
            </a:endParaRPr>
          </a:p>
        </p:txBody>
      </p:sp>
      <p:sp>
        <p:nvSpPr>
          <p:cNvPr id="3" name="コンテンツ プレースホルダー 2"/>
          <p:cNvSpPr>
            <a:spLocks noGrp="1"/>
          </p:cNvSpPr>
          <p:nvPr>
            <p:ph idx="1"/>
          </p:nvPr>
        </p:nvSpPr>
        <p:spPr/>
        <p:txBody>
          <a:bodyPr/>
          <a:lstStyle/>
          <a:p>
            <a:r>
              <a:rPr lang="en-US" altLang="ja-JP" dirty="0" smtClean="0">
                <a:latin typeface="Arial"/>
                <a:cs typeface="Arial"/>
              </a:rPr>
              <a:t>We trained</a:t>
            </a:r>
            <a:r>
              <a:rPr kumimoji="1" lang="en-US" altLang="ja-JP" dirty="0" smtClean="0">
                <a:latin typeface="Arial"/>
                <a:cs typeface="Arial"/>
              </a:rPr>
              <a:t> 7 GBDTs using all features</a:t>
            </a:r>
          </a:p>
          <a:p>
            <a:endParaRPr lang="en-US" altLang="ja-JP" dirty="0">
              <a:latin typeface="Arial"/>
              <a:cs typeface="Arial"/>
            </a:endParaRPr>
          </a:p>
          <a:p>
            <a:r>
              <a:rPr lang="en-US" altLang="ja-JP" dirty="0" smtClean="0">
                <a:latin typeface="Arial"/>
                <a:cs typeface="Arial"/>
              </a:rPr>
              <a:t>Score of these models were about 0.9054~0.9055</a:t>
            </a:r>
            <a:endParaRPr kumimoji="1" lang="ja-JP" altLang="en-US" dirty="0">
              <a:latin typeface="Arial"/>
              <a:cs typeface="Arial"/>
            </a:endParaRPr>
          </a:p>
        </p:txBody>
      </p:sp>
      <p:grpSp>
        <p:nvGrpSpPr>
          <p:cNvPr id="54" name="図形グループ 53"/>
          <p:cNvGrpSpPr/>
          <p:nvPr/>
        </p:nvGrpSpPr>
        <p:grpSpPr>
          <a:xfrm>
            <a:off x="396778" y="2602106"/>
            <a:ext cx="7550052" cy="4099051"/>
            <a:chOff x="194794" y="2291210"/>
            <a:chExt cx="7087688" cy="4409947"/>
          </a:xfrm>
        </p:grpSpPr>
        <p:sp>
          <p:nvSpPr>
            <p:cNvPr id="30" name="テキスト ボックス 29"/>
            <p:cNvSpPr txBox="1"/>
            <p:nvPr/>
          </p:nvSpPr>
          <p:spPr>
            <a:xfrm>
              <a:off x="311632" y="4096007"/>
              <a:ext cx="631085" cy="695353"/>
            </a:xfrm>
            <a:prstGeom prst="rect">
              <a:avLst/>
            </a:prstGeom>
            <a:noFill/>
          </p:spPr>
          <p:txBody>
            <a:bodyPr wrap="none" rtlCol="0">
              <a:spAutoFit/>
            </a:bodyPr>
            <a:lstStyle/>
            <a:p>
              <a:pPr algn="ctr"/>
              <a:r>
                <a:rPr kumimoji="1" lang="en-US" altLang="ja-JP" dirty="0" smtClean="0">
                  <a:latin typeface="Arial"/>
                  <a:cs typeface="Arial"/>
                </a:rPr>
                <a:t>Raw</a:t>
              </a:r>
            </a:p>
            <a:p>
              <a:pPr algn="ctr"/>
              <a:r>
                <a:rPr kumimoji="1" lang="en-US" altLang="ja-JP" dirty="0" smtClean="0">
                  <a:latin typeface="Arial"/>
                  <a:cs typeface="Arial"/>
                </a:rPr>
                <a:t>Data</a:t>
              </a:r>
              <a:endParaRPr kumimoji="1" lang="ja-JP" altLang="en-US" dirty="0">
                <a:latin typeface="Arial"/>
                <a:cs typeface="Arial"/>
              </a:endParaRPr>
            </a:p>
          </p:txBody>
        </p:sp>
        <p:sp>
          <p:nvSpPr>
            <p:cNvPr id="31" name="テキスト ボックス 30"/>
            <p:cNvSpPr txBox="1"/>
            <p:nvPr/>
          </p:nvSpPr>
          <p:spPr>
            <a:xfrm>
              <a:off x="1504434" y="4084445"/>
              <a:ext cx="1329952" cy="695353"/>
            </a:xfrm>
            <a:prstGeom prst="rect">
              <a:avLst/>
            </a:prstGeom>
            <a:noFill/>
          </p:spPr>
          <p:txBody>
            <a:bodyPr wrap="none" rtlCol="0">
              <a:spAutoFit/>
            </a:bodyPr>
            <a:lstStyle/>
            <a:p>
              <a:pPr algn="ctr"/>
              <a:r>
                <a:rPr kumimoji="1" lang="en-US" altLang="ja-JP" dirty="0" smtClean="0">
                  <a:latin typeface="Arial"/>
                  <a:cs typeface="Arial"/>
                </a:rPr>
                <a:t>Feature</a:t>
              </a:r>
            </a:p>
            <a:p>
              <a:pPr algn="ctr"/>
              <a:r>
                <a:rPr lang="en-US" altLang="ja-JP" dirty="0" smtClean="0">
                  <a:latin typeface="Arial"/>
                  <a:cs typeface="Arial"/>
                </a:rPr>
                <a:t>Engineering</a:t>
              </a:r>
              <a:endParaRPr kumimoji="1" lang="ja-JP" altLang="en-US" dirty="0">
                <a:latin typeface="Arial"/>
                <a:cs typeface="Arial"/>
              </a:endParaRPr>
            </a:p>
          </p:txBody>
        </p:sp>
        <p:sp>
          <p:nvSpPr>
            <p:cNvPr id="32" name="正方形/長方形 31"/>
            <p:cNvSpPr/>
            <p:nvPr/>
          </p:nvSpPr>
          <p:spPr>
            <a:xfrm>
              <a:off x="5839798" y="2291210"/>
              <a:ext cx="1442684" cy="800401"/>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3" name="正方形/長方形 32"/>
            <p:cNvSpPr/>
            <p:nvPr/>
          </p:nvSpPr>
          <p:spPr>
            <a:xfrm>
              <a:off x="5839798" y="3409937"/>
              <a:ext cx="1442684" cy="800401"/>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4" name="正方形/長方形 33"/>
            <p:cNvSpPr/>
            <p:nvPr/>
          </p:nvSpPr>
          <p:spPr>
            <a:xfrm>
              <a:off x="5839798" y="4790687"/>
              <a:ext cx="1442684" cy="800401"/>
            </a:xfrm>
            <a:prstGeom prst="rec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5" name="正方形/長方形 34"/>
            <p:cNvSpPr/>
            <p:nvPr/>
          </p:nvSpPr>
          <p:spPr>
            <a:xfrm>
              <a:off x="5839798" y="5900756"/>
              <a:ext cx="1442684" cy="800401"/>
            </a:xfrm>
            <a:prstGeom prst="rect">
              <a:avLst/>
            </a:prstGeom>
            <a:solidFill>
              <a:srgbClr val="8EB4E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nvGrpSpPr>
            <p:cNvPr id="36" name="図形グループ 35"/>
            <p:cNvGrpSpPr/>
            <p:nvPr/>
          </p:nvGrpSpPr>
          <p:grpSpPr>
            <a:xfrm>
              <a:off x="6511561" y="4321865"/>
              <a:ext cx="50255" cy="333842"/>
              <a:chOff x="5942466" y="3282602"/>
              <a:chExt cx="50255" cy="333842"/>
            </a:xfrm>
          </p:grpSpPr>
          <p:sp>
            <p:nvSpPr>
              <p:cNvPr id="37" name="円/楕円 36"/>
              <p:cNvSpPr/>
              <p:nvPr/>
            </p:nvSpPr>
            <p:spPr>
              <a:xfrm>
                <a:off x="5942466" y="3282602"/>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8" name="円/楕円 37"/>
              <p:cNvSpPr/>
              <p:nvPr/>
            </p:nvSpPr>
            <p:spPr>
              <a:xfrm>
                <a:off x="5943146" y="3427397"/>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9" name="円/楕円 38"/>
              <p:cNvSpPr/>
              <p:nvPr/>
            </p:nvSpPr>
            <p:spPr>
              <a:xfrm>
                <a:off x="5947002" y="3570725"/>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sp>
          <p:nvSpPr>
            <p:cNvPr id="40" name="正方形/長方形 39"/>
            <p:cNvSpPr/>
            <p:nvPr/>
          </p:nvSpPr>
          <p:spPr>
            <a:xfrm>
              <a:off x="194794" y="4030631"/>
              <a:ext cx="890393" cy="83622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41" name="正方形/長方形 40"/>
            <p:cNvSpPr/>
            <p:nvPr/>
          </p:nvSpPr>
          <p:spPr>
            <a:xfrm>
              <a:off x="1467297" y="4047793"/>
              <a:ext cx="1442684" cy="8004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cxnSp>
          <p:nvCxnSpPr>
            <p:cNvPr id="42" name="直線矢印コネクタ 41"/>
            <p:cNvCxnSpPr>
              <a:stCxn id="40" idx="3"/>
              <a:endCxn id="41" idx="1"/>
            </p:cNvCxnSpPr>
            <p:nvPr/>
          </p:nvCxnSpPr>
          <p:spPr>
            <a:xfrm flipV="1">
              <a:off x="1085185" y="4447994"/>
              <a:ext cx="382121" cy="75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直線矢印コネクタ 42"/>
            <p:cNvCxnSpPr>
              <a:stCxn id="51" idx="3"/>
              <a:endCxn id="33" idx="1"/>
            </p:cNvCxnSpPr>
            <p:nvPr/>
          </p:nvCxnSpPr>
          <p:spPr>
            <a:xfrm flipV="1">
              <a:off x="4331659" y="3810138"/>
              <a:ext cx="1508139" cy="63710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p:cNvCxnSpPr>
              <a:stCxn id="51" idx="3"/>
              <a:endCxn id="32" idx="1"/>
            </p:cNvCxnSpPr>
            <p:nvPr/>
          </p:nvCxnSpPr>
          <p:spPr>
            <a:xfrm flipV="1">
              <a:off x="4331659" y="2691411"/>
              <a:ext cx="1508139" cy="175583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直線矢印コネクタ 44"/>
            <p:cNvCxnSpPr>
              <a:stCxn id="51" idx="3"/>
              <a:endCxn id="34" idx="1"/>
            </p:cNvCxnSpPr>
            <p:nvPr/>
          </p:nvCxnSpPr>
          <p:spPr>
            <a:xfrm>
              <a:off x="4331659" y="4447240"/>
              <a:ext cx="1508139" cy="74364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a:stCxn id="51" idx="3"/>
              <a:endCxn id="35" idx="1"/>
            </p:cNvCxnSpPr>
            <p:nvPr/>
          </p:nvCxnSpPr>
          <p:spPr>
            <a:xfrm>
              <a:off x="4331659" y="4447240"/>
              <a:ext cx="1508139" cy="185371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テキスト ボックス 46"/>
            <p:cNvSpPr txBox="1"/>
            <p:nvPr/>
          </p:nvSpPr>
          <p:spPr>
            <a:xfrm>
              <a:off x="6046625" y="2486348"/>
              <a:ext cx="952109" cy="397344"/>
            </a:xfrm>
            <a:prstGeom prst="rect">
              <a:avLst/>
            </a:prstGeom>
            <a:noFill/>
          </p:spPr>
          <p:txBody>
            <a:bodyPr wrap="none" rtlCol="0">
              <a:spAutoFit/>
            </a:bodyPr>
            <a:lstStyle/>
            <a:p>
              <a:r>
                <a:rPr kumimoji="1" lang="en-US" altLang="ja-JP" dirty="0" smtClean="0">
                  <a:latin typeface="Arial"/>
                  <a:cs typeface="Arial"/>
                </a:rPr>
                <a:t>GBDT 1</a:t>
              </a:r>
              <a:endParaRPr kumimoji="1" lang="ja-JP" altLang="en-US" dirty="0">
                <a:latin typeface="Arial"/>
                <a:cs typeface="Arial"/>
              </a:endParaRPr>
            </a:p>
          </p:txBody>
        </p:sp>
        <p:sp>
          <p:nvSpPr>
            <p:cNvPr id="48" name="テキスト ボックス 47"/>
            <p:cNvSpPr txBox="1"/>
            <p:nvPr/>
          </p:nvSpPr>
          <p:spPr>
            <a:xfrm>
              <a:off x="6029461" y="3625472"/>
              <a:ext cx="952109" cy="397344"/>
            </a:xfrm>
            <a:prstGeom prst="rect">
              <a:avLst/>
            </a:prstGeom>
            <a:noFill/>
          </p:spPr>
          <p:txBody>
            <a:bodyPr wrap="none" rtlCol="0">
              <a:spAutoFit/>
            </a:bodyPr>
            <a:lstStyle/>
            <a:p>
              <a:r>
                <a:rPr kumimoji="1" lang="en-US" altLang="ja-JP" dirty="0" smtClean="0">
                  <a:latin typeface="Arial"/>
                  <a:cs typeface="Arial"/>
                </a:rPr>
                <a:t>GBDT 2</a:t>
              </a:r>
              <a:endParaRPr kumimoji="1" lang="ja-JP" altLang="en-US" dirty="0">
                <a:latin typeface="Arial"/>
                <a:cs typeface="Arial"/>
              </a:endParaRPr>
            </a:p>
          </p:txBody>
        </p:sp>
        <p:sp>
          <p:nvSpPr>
            <p:cNvPr id="49" name="テキスト ボックス 48"/>
            <p:cNvSpPr txBox="1"/>
            <p:nvPr/>
          </p:nvSpPr>
          <p:spPr>
            <a:xfrm>
              <a:off x="6042089" y="5006222"/>
              <a:ext cx="952109" cy="397344"/>
            </a:xfrm>
            <a:prstGeom prst="rect">
              <a:avLst/>
            </a:prstGeom>
            <a:noFill/>
          </p:spPr>
          <p:txBody>
            <a:bodyPr wrap="none" rtlCol="0">
              <a:spAutoFit/>
            </a:bodyPr>
            <a:lstStyle/>
            <a:p>
              <a:r>
                <a:rPr kumimoji="1" lang="en-US" altLang="ja-JP" dirty="0" smtClean="0">
                  <a:latin typeface="Arial"/>
                  <a:cs typeface="Arial"/>
                </a:rPr>
                <a:t>GBDT 6</a:t>
              </a:r>
              <a:endParaRPr kumimoji="1" lang="ja-JP" altLang="en-US" dirty="0">
                <a:latin typeface="Arial"/>
                <a:cs typeface="Arial"/>
              </a:endParaRPr>
            </a:p>
          </p:txBody>
        </p:sp>
        <p:sp>
          <p:nvSpPr>
            <p:cNvPr id="50" name="テキスト ボックス 49"/>
            <p:cNvSpPr txBox="1"/>
            <p:nvPr/>
          </p:nvSpPr>
          <p:spPr>
            <a:xfrm>
              <a:off x="6077097" y="6116291"/>
              <a:ext cx="952109" cy="397344"/>
            </a:xfrm>
            <a:prstGeom prst="rect">
              <a:avLst/>
            </a:prstGeom>
            <a:noFill/>
          </p:spPr>
          <p:txBody>
            <a:bodyPr wrap="none" rtlCol="0">
              <a:spAutoFit/>
            </a:bodyPr>
            <a:lstStyle/>
            <a:p>
              <a:r>
                <a:rPr kumimoji="1" lang="en-US" altLang="ja-JP" dirty="0" smtClean="0">
                  <a:latin typeface="Arial"/>
                  <a:cs typeface="Arial"/>
                </a:rPr>
                <a:t>GBDT 7</a:t>
              </a:r>
              <a:endParaRPr kumimoji="1" lang="ja-JP" altLang="en-US" dirty="0">
                <a:latin typeface="Arial"/>
                <a:cs typeface="Arial"/>
              </a:endParaRPr>
            </a:p>
          </p:txBody>
        </p:sp>
        <p:sp>
          <p:nvSpPr>
            <p:cNvPr id="51" name="正方形/長方形 50"/>
            <p:cNvSpPr/>
            <p:nvPr/>
          </p:nvSpPr>
          <p:spPr>
            <a:xfrm>
              <a:off x="3441266" y="4029126"/>
              <a:ext cx="890393" cy="83622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52" name="テキスト ボックス 51"/>
            <p:cNvSpPr txBox="1"/>
            <p:nvPr/>
          </p:nvSpPr>
          <p:spPr>
            <a:xfrm>
              <a:off x="3548433" y="4078816"/>
              <a:ext cx="654470" cy="695353"/>
            </a:xfrm>
            <a:prstGeom prst="rect">
              <a:avLst/>
            </a:prstGeom>
            <a:noFill/>
          </p:spPr>
          <p:txBody>
            <a:bodyPr wrap="none" rtlCol="0">
              <a:spAutoFit/>
            </a:bodyPr>
            <a:lstStyle/>
            <a:p>
              <a:pPr algn="ctr"/>
              <a:r>
                <a:rPr kumimoji="1" lang="en-US" altLang="ja-JP" dirty="0" smtClean="0">
                  <a:latin typeface="Arial"/>
                  <a:cs typeface="Arial"/>
                </a:rPr>
                <a:t>New</a:t>
              </a:r>
            </a:p>
            <a:p>
              <a:pPr algn="ctr"/>
              <a:r>
                <a:rPr lang="en-US" altLang="ja-JP" dirty="0" smtClean="0">
                  <a:latin typeface="Arial"/>
                  <a:cs typeface="Arial"/>
                </a:rPr>
                <a:t>Data</a:t>
              </a:r>
              <a:endParaRPr kumimoji="1" lang="ja-JP" altLang="en-US" dirty="0">
                <a:latin typeface="Arial"/>
                <a:cs typeface="Arial"/>
              </a:endParaRPr>
            </a:p>
          </p:txBody>
        </p:sp>
        <p:cxnSp>
          <p:nvCxnSpPr>
            <p:cNvPr id="53" name="直線矢印コネクタ 52"/>
            <p:cNvCxnSpPr>
              <a:stCxn id="41" idx="3"/>
              <a:endCxn id="51" idx="1"/>
            </p:cNvCxnSpPr>
            <p:nvPr/>
          </p:nvCxnSpPr>
          <p:spPr>
            <a:xfrm flipV="1">
              <a:off x="2909980" y="4447240"/>
              <a:ext cx="531286" cy="75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6" name="スライド番号プレースホルダー 55"/>
          <p:cNvSpPr>
            <a:spLocks noGrp="1"/>
          </p:cNvSpPr>
          <p:nvPr>
            <p:ph type="sldNum" sz="quarter" idx="12"/>
          </p:nvPr>
        </p:nvSpPr>
        <p:spPr/>
        <p:txBody>
          <a:bodyPr/>
          <a:lstStyle/>
          <a:p>
            <a:fld id="{222DB5DA-3993-6941-A4DD-FBF7FE7FC33A}" type="slidenum">
              <a:rPr kumimoji="1" lang="ja-JP" altLang="en-US" smtClean="0">
                <a:latin typeface="Arial"/>
                <a:cs typeface="Arial"/>
              </a:rPr>
              <a:t>17</a:t>
            </a:fld>
            <a:endParaRPr kumimoji="1" lang="ja-JP" altLang="en-US">
              <a:latin typeface="Arial"/>
              <a:cs typeface="Arial"/>
            </a:endParaRPr>
          </a:p>
        </p:txBody>
      </p:sp>
      <p:sp>
        <p:nvSpPr>
          <p:cNvPr id="57" name="テキスト ボックス 56"/>
          <p:cNvSpPr txBox="1"/>
          <p:nvPr/>
        </p:nvSpPr>
        <p:spPr>
          <a:xfrm>
            <a:off x="2948726" y="3033255"/>
            <a:ext cx="2929520" cy="923330"/>
          </a:xfrm>
          <a:prstGeom prst="rect">
            <a:avLst/>
          </a:prstGeom>
          <a:noFill/>
        </p:spPr>
        <p:txBody>
          <a:bodyPr wrap="none" rtlCol="0">
            <a:spAutoFit/>
          </a:bodyPr>
          <a:lstStyle/>
          <a:p>
            <a:r>
              <a:rPr lang="en-US" altLang="ja-JP" b="1" dirty="0">
                <a:latin typeface="Arial"/>
                <a:cs typeface="Arial"/>
              </a:rPr>
              <a:t>Basic features</a:t>
            </a:r>
            <a:endParaRPr lang="ja-JP" altLang="en-US" b="1" dirty="0">
              <a:latin typeface="Arial"/>
              <a:cs typeface="Arial"/>
            </a:endParaRPr>
          </a:p>
          <a:p>
            <a:r>
              <a:rPr lang="en-US" altLang="ja-JP" b="1" dirty="0">
                <a:latin typeface="Arial"/>
                <a:cs typeface="Arial"/>
              </a:rPr>
              <a:t>+Features based on </a:t>
            </a:r>
            <a:r>
              <a:rPr lang="en-US" altLang="ja-JP" b="1" dirty="0" smtClean="0">
                <a:latin typeface="Arial"/>
                <a:cs typeface="Arial"/>
              </a:rPr>
              <a:t>user</a:t>
            </a:r>
          </a:p>
          <a:p>
            <a:r>
              <a:rPr lang="en-US" altLang="ja-JP" b="1" dirty="0" smtClean="0">
                <a:latin typeface="Arial"/>
                <a:cs typeface="Arial"/>
              </a:rPr>
              <a:t>+</a:t>
            </a:r>
            <a:r>
              <a:rPr lang="en-US" altLang="ja-JP" b="1" dirty="0">
                <a:latin typeface="Arial"/>
                <a:cs typeface="Arial"/>
              </a:rPr>
              <a:t>Feature ①+②+…+</a:t>
            </a:r>
            <a:r>
              <a:rPr lang="en-US" altLang="ja-JP" b="1" dirty="0" smtClean="0">
                <a:latin typeface="Arial"/>
                <a:cs typeface="Arial"/>
              </a:rPr>
              <a:t>⑦</a:t>
            </a:r>
            <a:endParaRPr lang="ja-JP" altLang="en-US" b="1" dirty="0">
              <a:latin typeface="Arial"/>
              <a:cs typeface="Arial"/>
            </a:endParaRPr>
          </a:p>
        </p:txBody>
      </p:sp>
    </p:spTree>
    <p:extLst>
      <p:ext uri="{BB962C8B-B14F-4D97-AF65-F5344CB8AC3E}">
        <p14:creationId xmlns:p14="http://schemas.microsoft.com/office/powerpoint/2010/main" val="266352685"/>
      </p:ext>
    </p:extLst>
  </p:cSld>
  <p:clrMapOvr>
    <a:masterClrMapping/>
  </p:clrMapOvr>
  <mc:AlternateContent xmlns:mc="http://schemas.openxmlformats.org/markup-compatibility/2006" xmlns:p14="http://schemas.microsoft.com/office/powerpoint/2010/main">
    <mc:Choice Requires="p14">
      <p:transition spd="slow" p14:dur="2000" advTm="12819"/>
    </mc:Choice>
    <mc:Fallback xmlns="">
      <p:transition xmlns:p14="http://schemas.microsoft.com/office/powerpoint/2010/main" spd="slow" advTm="12819"/>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Arial"/>
                <a:cs typeface="Arial"/>
              </a:rPr>
              <a:t>Linear Ensemble of 7 GBDTs</a:t>
            </a:r>
            <a:endParaRPr kumimoji="1" lang="ja-JP" altLang="en-US" dirty="0">
              <a:latin typeface="Arial"/>
              <a:cs typeface="Arial"/>
            </a:endParaRPr>
          </a:p>
        </p:txBody>
      </p:sp>
      <p:sp>
        <p:nvSpPr>
          <p:cNvPr id="3" name="コンテンツ プレースホルダー 2"/>
          <p:cNvSpPr>
            <a:spLocks noGrp="1"/>
          </p:cNvSpPr>
          <p:nvPr>
            <p:ph idx="1"/>
          </p:nvPr>
        </p:nvSpPr>
        <p:spPr/>
        <p:txBody>
          <a:bodyPr/>
          <a:lstStyle/>
          <a:p>
            <a:r>
              <a:rPr lang="en-US" altLang="ja-JP" dirty="0" smtClean="0">
                <a:latin typeface="Arial"/>
                <a:cs typeface="Arial"/>
              </a:rPr>
              <a:t>Linear Ensemble of 7 GBDTs (All features)</a:t>
            </a:r>
            <a:endParaRPr lang="en-US" altLang="ja-JP" dirty="0">
              <a:latin typeface="Arial"/>
              <a:cs typeface="Arial"/>
            </a:endParaRPr>
          </a:p>
          <a:p>
            <a:r>
              <a:rPr lang="en-US" altLang="ja-JP" dirty="0" smtClean="0">
                <a:latin typeface="Arial"/>
                <a:cs typeface="Arial"/>
              </a:rPr>
              <a:t>About 0.9057(</a:t>
            </a:r>
            <a:r>
              <a:rPr lang="en-US" altLang="ja-JP" dirty="0" smtClean="0">
                <a:solidFill>
                  <a:srgbClr val="FF0000"/>
                </a:solidFill>
                <a:latin typeface="Arial"/>
                <a:cs typeface="Arial"/>
              </a:rPr>
              <a:t>0.0002up</a:t>
            </a:r>
            <a:r>
              <a:rPr lang="en-US" altLang="ja-JP" dirty="0" smtClean="0">
                <a:latin typeface="Arial"/>
                <a:cs typeface="Arial"/>
              </a:rPr>
              <a:t>)</a:t>
            </a:r>
            <a:r>
              <a:rPr lang="en-US" altLang="ja-JP" dirty="0">
                <a:latin typeface="Arial"/>
                <a:cs typeface="Arial"/>
              </a:rPr>
              <a:t> </a:t>
            </a:r>
            <a:endParaRPr kumimoji="1" lang="ja-JP" altLang="en-US" dirty="0">
              <a:latin typeface="Arial"/>
              <a:cs typeface="Arial"/>
            </a:endParaRPr>
          </a:p>
        </p:txBody>
      </p:sp>
      <p:sp>
        <p:nvSpPr>
          <p:cNvPr id="4" name="テキスト ボックス 3"/>
          <p:cNvSpPr txBox="1"/>
          <p:nvPr/>
        </p:nvSpPr>
        <p:spPr>
          <a:xfrm>
            <a:off x="309051" y="3922155"/>
            <a:ext cx="697164" cy="646331"/>
          </a:xfrm>
          <a:prstGeom prst="rect">
            <a:avLst/>
          </a:prstGeom>
          <a:noFill/>
        </p:spPr>
        <p:txBody>
          <a:bodyPr wrap="none" rtlCol="0">
            <a:spAutoFit/>
          </a:bodyPr>
          <a:lstStyle/>
          <a:p>
            <a:pPr algn="ctr"/>
            <a:r>
              <a:rPr kumimoji="1" lang="en-US" altLang="ja-JP" dirty="0" smtClean="0">
                <a:latin typeface="Arial"/>
                <a:cs typeface="Arial"/>
              </a:rPr>
              <a:t>Raw</a:t>
            </a:r>
          </a:p>
          <a:p>
            <a:pPr algn="ctr"/>
            <a:r>
              <a:rPr kumimoji="1" lang="en-US" altLang="ja-JP" dirty="0" smtClean="0">
                <a:latin typeface="Arial"/>
                <a:cs typeface="Arial"/>
              </a:rPr>
              <a:t>Data</a:t>
            </a:r>
            <a:endParaRPr kumimoji="1" lang="ja-JP" altLang="en-US" dirty="0">
              <a:latin typeface="Arial"/>
              <a:cs typeface="Arial"/>
            </a:endParaRPr>
          </a:p>
        </p:txBody>
      </p:sp>
      <p:sp>
        <p:nvSpPr>
          <p:cNvPr id="5" name="テキスト ボックス 4"/>
          <p:cNvSpPr txBox="1"/>
          <p:nvPr/>
        </p:nvSpPr>
        <p:spPr>
          <a:xfrm>
            <a:off x="1477722" y="3910592"/>
            <a:ext cx="1416711" cy="646331"/>
          </a:xfrm>
          <a:prstGeom prst="rect">
            <a:avLst/>
          </a:prstGeom>
          <a:noFill/>
        </p:spPr>
        <p:txBody>
          <a:bodyPr wrap="none" rtlCol="0">
            <a:spAutoFit/>
          </a:bodyPr>
          <a:lstStyle/>
          <a:p>
            <a:pPr algn="ctr"/>
            <a:r>
              <a:rPr kumimoji="1" lang="en-US" altLang="ja-JP" dirty="0" smtClean="0">
                <a:latin typeface="Arial"/>
                <a:cs typeface="Arial"/>
              </a:rPr>
              <a:t>Feature</a:t>
            </a:r>
          </a:p>
          <a:p>
            <a:pPr algn="ctr"/>
            <a:r>
              <a:rPr lang="en-US" altLang="ja-JP" dirty="0" smtClean="0">
                <a:latin typeface="Arial"/>
                <a:cs typeface="Arial"/>
              </a:rPr>
              <a:t>Engineering</a:t>
            </a:r>
            <a:endParaRPr kumimoji="1" lang="ja-JP" altLang="en-US" dirty="0">
              <a:latin typeface="Arial"/>
              <a:cs typeface="Arial"/>
            </a:endParaRPr>
          </a:p>
        </p:txBody>
      </p:sp>
      <p:sp>
        <p:nvSpPr>
          <p:cNvPr id="6" name="正方形/長方形 5"/>
          <p:cNvSpPr/>
          <p:nvPr/>
        </p:nvSpPr>
        <p:spPr>
          <a:xfrm>
            <a:off x="5131373" y="1953299"/>
            <a:ext cx="1442684" cy="800401"/>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7" name="正方形/長方形 6"/>
          <p:cNvSpPr/>
          <p:nvPr/>
        </p:nvSpPr>
        <p:spPr>
          <a:xfrm>
            <a:off x="5131373" y="3194402"/>
            <a:ext cx="1442684" cy="800401"/>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8" name="正方形/長方形 7"/>
          <p:cNvSpPr/>
          <p:nvPr/>
        </p:nvSpPr>
        <p:spPr>
          <a:xfrm>
            <a:off x="5131373" y="4575152"/>
            <a:ext cx="1442684" cy="800401"/>
          </a:xfrm>
          <a:prstGeom prst="rec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9" name="正方形/長方形 8"/>
          <p:cNvSpPr/>
          <p:nvPr/>
        </p:nvSpPr>
        <p:spPr>
          <a:xfrm>
            <a:off x="5131373" y="5685221"/>
            <a:ext cx="1442684" cy="800401"/>
          </a:xfrm>
          <a:prstGeom prst="rect">
            <a:avLst/>
          </a:prstGeom>
          <a:solidFill>
            <a:srgbClr val="8EB4E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nvGrpSpPr>
          <p:cNvPr id="10" name="図形グループ 9"/>
          <p:cNvGrpSpPr/>
          <p:nvPr/>
        </p:nvGrpSpPr>
        <p:grpSpPr>
          <a:xfrm>
            <a:off x="5803136" y="4106330"/>
            <a:ext cx="50255" cy="333842"/>
            <a:chOff x="5942466" y="3282602"/>
            <a:chExt cx="50255" cy="333842"/>
          </a:xfrm>
        </p:grpSpPr>
        <p:sp>
          <p:nvSpPr>
            <p:cNvPr id="11" name="円/楕円 10"/>
            <p:cNvSpPr/>
            <p:nvPr/>
          </p:nvSpPr>
          <p:spPr>
            <a:xfrm>
              <a:off x="5942466" y="3282602"/>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2" name="円/楕円 11"/>
            <p:cNvSpPr/>
            <p:nvPr/>
          </p:nvSpPr>
          <p:spPr>
            <a:xfrm>
              <a:off x="5943146" y="3427397"/>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3" name="円/楕円 12"/>
            <p:cNvSpPr/>
            <p:nvPr/>
          </p:nvSpPr>
          <p:spPr>
            <a:xfrm>
              <a:off x="5947002" y="3570725"/>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sp>
        <p:nvSpPr>
          <p:cNvPr id="14" name="正方形/長方形 13"/>
          <p:cNvSpPr/>
          <p:nvPr/>
        </p:nvSpPr>
        <p:spPr>
          <a:xfrm>
            <a:off x="7278444" y="3906098"/>
            <a:ext cx="1442684" cy="8004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5" name="正方形/長方形 14"/>
          <p:cNvSpPr/>
          <p:nvPr/>
        </p:nvSpPr>
        <p:spPr>
          <a:xfrm>
            <a:off x="225252" y="3815096"/>
            <a:ext cx="890393" cy="83622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6" name="正方形/長方形 15"/>
          <p:cNvSpPr/>
          <p:nvPr/>
        </p:nvSpPr>
        <p:spPr>
          <a:xfrm>
            <a:off x="1497766" y="3832258"/>
            <a:ext cx="1442684" cy="8004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cxnSp>
        <p:nvCxnSpPr>
          <p:cNvPr id="17" name="直線矢印コネクタ 16"/>
          <p:cNvCxnSpPr>
            <a:stCxn id="15" idx="3"/>
            <a:endCxn id="16" idx="1"/>
          </p:cNvCxnSpPr>
          <p:nvPr/>
        </p:nvCxnSpPr>
        <p:spPr>
          <a:xfrm flipV="1">
            <a:off x="1115645" y="4232459"/>
            <a:ext cx="382121" cy="75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a:stCxn id="61" idx="3"/>
            <a:endCxn id="7" idx="1"/>
          </p:cNvCxnSpPr>
          <p:nvPr/>
        </p:nvCxnSpPr>
        <p:spPr>
          <a:xfrm flipV="1">
            <a:off x="4290943" y="3594603"/>
            <a:ext cx="840430" cy="63710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a:stCxn id="61" idx="3"/>
            <a:endCxn id="6" idx="1"/>
          </p:cNvCxnSpPr>
          <p:nvPr/>
        </p:nvCxnSpPr>
        <p:spPr>
          <a:xfrm flipV="1">
            <a:off x="4290943" y="2353500"/>
            <a:ext cx="840430" cy="187820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a:stCxn id="61" idx="3"/>
            <a:endCxn id="8" idx="1"/>
          </p:cNvCxnSpPr>
          <p:nvPr/>
        </p:nvCxnSpPr>
        <p:spPr>
          <a:xfrm>
            <a:off x="4290943" y="4231706"/>
            <a:ext cx="840430" cy="74364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a:stCxn id="61" idx="3"/>
            <a:endCxn id="9" idx="1"/>
          </p:cNvCxnSpPr>
          <p:nvPr/>
        </p:nvCxnSpPr>
        <p:spPr>
          <a:xfrm>
            <a:off x="4290943" y="4231706"/>
            <a:ext cx="840430" cy="185371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a:stCxn id="8" idx="3"/>
            <a:endCxn id="14" idx="1"/>
          </p:cNvCxnSpPr>
          <p:nvPr/>
        </p:nvCxnSpPr>
        <p:spPr>
          <a:xfrm flipV="1">
            <a:off x="6574057" y="4306299"/>
            <a:ext cx="704387" cy="66905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a:stCxn id="9" idx="3"/>
            <a:endCxn id="14" idx="1"/>
          </p:cNvCxnSpPr>
          <p:nvPr/>
        </p:nvCxnSpPr>
        <p:spPr>
          <a:xfrm flipV="1">
            <a:off x="6574057" y="4306299"/>
            <a:ext cx="704387" cy="177912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a:stCxn id="7" idx="3"/>
            <a:endCxn id="14" idx="1"/>
          </p:cNvCxnSpPr>
          <p:nvPr/>
        </p:nvCxnSpPr>
        <p:spPr>
          <a:xfrm>
            <a:off x="6574057" y="3594603"/>
            <a:ext cx="704387" cy="71169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6" idx="3"/>
            <a:endCxn id="14" idx="1"/>
          </p:cNvCxnSpPr>
          <p:nvPr/>
        </p:nvCxnSpPr>
        <p:spPr>
          <a:xfrm>
            <a:off x="6574057" y="2353500"/>
            <a:ext cx="704387" cy="1952799"/>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7380419" y="3998530"/>
            <a:ext cx="1255084" cy="646331"/>
          </a:xfrm>
          <a:prstGeom prst="rect">
            <a:avLst/>
          </a:prstGeom>
          <a:noFill/>
        </p:spPr>
        <p:txBody>
          <a:bodyPr wrap="none" rtlCol="0">
            <a:spAutoFit/>
          </a:bodyPr>
          <a:lstStyle/>
          <a:p>
            <a:pPr algn="ctr"/>
            <a:r>
              <a:rPr kumimoji="1" lang="en-US" altLang="ja-JP" dirty="0" smtClean="0">
                <a:latin typeface="Arial"/>
                <a:cs typeface="Arial"/>
              </a:rPr>
              <a:t>Ensemble</a:t>
            </a:r>
          </a:p>
          <a:p>
            <a:pPr algn="ctr"/>
            <a:r>
              <a:rPr lang="en-US" altLang="ja-JP" dirty="0" smtClean="0">
                <a:latin typeface="Arial"/>
                <a:cs typeface="Arial"/>
              </a:rPr>
              <a:t>model</a:t>
            </a:r>
            <a:endParaRPr kumimoji="1" lang="ja-JP" altLang="en-US" dirty="0">
              <a:latin typeface="Arial"/>
              <a:cs typeface="Arial"/>
            </a:endParaRPr>
          </a:p>
        </p:txBody>
      </p:sp>
      <p:sp>
        <p:nvSpPr>
          <p:cNvPr id="27" name="テキスト ボックス 26"/>
          <p:cNvSpPr txBox="1"/>
          <p:nvPr/>
        </p:nvSpPr>
        <p:spPr>
          <a:xfrm>
            <a:off x="5338200" y="2168834"/>
            <a:ext cx="1040820" cy="369332"/>
          </a:xfrm>
          <a:prstGeom prst="rect">
            <a:avLst/>
          </a:prstGeom>
          <a:noFill/>
        </p:spPr>
        <p:txBody>
          <a:bodyPr wrap="none" rtlCol="0">
            <a:spAutoFit/>
          </a:bodyPr>
          <a:lstStyle/>
          <a:p>
            <a:r>
              <a:rPr kumimoji="1" lang="en-US" altLang="ja-JP" dirty="0" smtClean="0">
                <a:latin typeface="Arial"/>
                <a:cs typeface="Arial"/>
              </a:rPr>
              <a:t>GBDT 1</a:t>
            </a:r>
            <a:endParaRPr kumimoji="1" lang="ja-JP" altLang="en-US" dirty="0">
              <a:latin typeface="Arial"/>
              <a:cs typeface="Arial"/>
            </a:endParaRPr>
          </a:p>
        </p:txBody>
      </p:sp>
      <p:sp>
        <p:nvSpPr>
          <p:cNvPr id="28" name="テキスト ボックス 27"/>
          <p:cNvSpPr txBox="1"/>
          <p:nvPr/>
        </p:nvSpPr>
        <p:spPr>
          <a:xfrm>
            <a:off x="5321036" y="3409937"/>
            <a:ext cx="1040820" cy="369332"/>
          </a:xfrm>
          <a:prstGeom prst="rect">
            <a:avLst/>
          </a:prstGeom>
          <a:noFill/>
        </p:spPr>
        <p:txBody>
          <a:bodyPr wrap="none" rtlCol="0">
            <a:spAutoFit/>
          </a:bodyPr>
          <a:lstStyle/>
          <a:p>
            <a:r>
              <a:rPr kumimoji="1" lang="en-US" altLang="ja-JP" dirty="0" smtClean="0">
                <a:latin typeface="Arial"/>
                <a:cs typeface="Arial"/>
              </a:rPr>
              <a:t>GBDT 2</a:t>
            </a:r>
            <a:endParaRPr kumimoji="1" lang="ja-JP" altLang="en-US" dirty="0">
              <a:latin typeface="Arial"/>
              <a:cs typeface="Arial"/>
            </a:endParaRPr>
          </a:p>
        </p:txBody>
      </p:sp>
      <p:sp>
        <p:nvSpPr>
          <p:cNvPr id="29" name="テキスト ボックス 28"/>
          <p:cNvSpPr txBox="1"/>
          <p:nvPr/>
        </p:nvSpPr>
        <p:spPr>
          <a:xfrm>
            <a:off x="5333664" y="4790687"/>
            <a:ext cx="1040820" cy="369332"/>
          </a:xfrm>
          <a:prstGeom prst="rect">
            <a:avLst/>
          </a:prstGeom>
          <a:noFill/>
        </p:spPr>
        <p:txBody>
          <a:bodyPr wrap="none" rtlCol="0">
            <a:spAutoFit/>
          </a:bodyPr>
          <a:lstStyle/>
          <a:p>
            <a:r>
              <a:rPr kumimoji="1" lang="en-US" altLang="ja-JP" dirty="0" smtClean="0">
                <a:latin typeface="Arial"/>
                <a:cs typeface="Arial"/>
              </a:rPr>
              <a:t>GBDT 6</a:t>
            </a:r>
            <a:endParaRPr kumimoji="1" lang="ja-JP" altLang="en-US" dirty="0">
              <a:latin typeface="Arial"/>
              <a:cs typeface="Arial"/>
            </a:endParaRPr>
          </a:p>
        </p:txBody>
      </p:sp>
      <p:sp>
        <p:nvSpPr>
          <p:cNvPr id="30" name="テキスト ボックス 29"/>
          <p:cNvSpPr txBox="1"/>
          <p:nvPr/>
        </p:nvSpPr>
        <p:spPr>
          <a:xfrm>
            <a:off x="5368672" y="5900756"/>
            <a:ext cx="1040820" cy="369332"/>
          </a:xfrm>
          <a:prstGeom prst="rect">
            <a:avLst/>
          </a:prstGeom>
          <a:noFill/>
        </p:spPr>
        <p:txBody>
          <a:bodyPr wrap="none" rtlCol="0">
            <a:spAutoFit/>
          </a:bodyPr>
          <a:lstStyle/>
          <a:p>
            <a:r>
              <a:rPr kumimoji="1" lang="en-US" altLang="ja-JP" dirty="0" smtClean="0">
                <a:latin typeface="Arial"/>
                <a:cs typeface="Arial"/>
              </a:rPr>
              <a:t>GBDT 7</a:t>
            </a:r>
            <a:endParaRPr kumimoji="1" lang="ja-JP" altLang="en-US" dirty="0">
              <a:latin typeface="Arial"/>
              <a:cs typeface="Arial"/>
            </a:endParaRPr>
          </a:p>
        </p:txBody>
      </p:sp>
      <p:sp>
        <p:nvSpPr>
          <p:cNvPr id="61" name="正方形/長方形 60"/>
          <p:cNvSpPr/>
          <p:nvPr/>
        </p:nvSpPr>
        <p:spPr>
          <a:xfrm>
            <a:off x="3400550" y="3813591"/>
            <a:ext cx="890393" cy="83622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62" name="テキスト ボックス 61"/>
          <p:cNvSpPr txBox="1"/>
          <p:nvPr/>
        </p:nvSpPr>
        <p:spPr>
          <a:xfrm>
            <a:off x="3486370" y="3904964"/>
            <a:ext cx="697164" cy="646331"/>
          </a:xfrm>
          <a:prstGeom prst="rect">
            <a:avLst/>
          </a:prstGeom>
          <a:noFill/>
        </p:spPr>
        <p:txBody>
          <a:bodyPr wrap="none" rtlCol="0">
            <a:spAutoFit/>
          </a:bodyPr>
          <a:lstStyle/>
          <a:p>
            <a:pPr algn="ctr"/>
            <a:r>
              <a:rPr kumimoji="1" lang="en-US" altLang="ja-JP" dirty="0" smtClean="0">
                <a:latin typeface="Arial"/>
                <a:cs typeface="Arial"/>
              </a:rPr>
              <a:t>New</a:t>
            </a:r>
          </a:p>
          <a:p>
            <a:pPr algn="ctr"/>
            <a:r>
              <a:rPr lang="en-US" altLang="ja-JP" dirty="0" smtClean="0">
                <a:latin typeface="Arial"/>
                <a:cs typeface="Arial"/>
              </a:rPr>
              <a:t>Data</a:t>
            </a:r>
            <a:endParaRPr kumimoji="1" lang="ja-JP" altLang="en-US" dirty="0">
              <a:latin typeface="Arial"/>
              <a:cs typeface="Arial"/>
            </a:endParaRPr>
          </a:p>
        </p:txBody>
      </p:sp>
      <p:cxnSp>
        <p:nvCxnSpPr>
          <p:cNvPr id="63" name="直線矢印コネクタ 62"/>
          <p:cNvCxnSpPr>
            <a:stCxn id="16" idx="3"/>
            <a:endCxn id="61" idx="1"/>
          </p:cNvCxnSpPr>
          <p:nvPr/>
        </p:nvCxnSpPr>
        <p:spPr>
          <a:xfrm flipV="1">
            <a:off x="2940450" y="4231706"/>
            <a:ext cx="460100" cy="75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スライド番号プレースホルダー 69"/>
          <p:cNvSpPr>
            <a:spLocks noGrp="1"/>
          </p:cNvSpPr>
          <p:nvPr>
            <p:ph type="sldNum" sz="quarter" idx="12"/>
          </p:nvPr>
        </p:nvSpPr>
        <p:spPr/>
        <p:txBody>
          <a:bodyPr/>
          <a:lstStyle/>
          <a:p>
            <a:fld id="{222DB5DA-3993-6941-A4DD-FBF7FE7FC33A}" type="slidenum">
              <a:rPr kumimoji="1" lang="ja-JP" altLang="en-US" smtClean="0">
                <a:latin typeface="Arial"/>
                <a:cs typeface="Arial"/>
              </a:rPr>
              <a:t>18</a:t>
            </a:fld>
            <a:endParaRPr kumimoji="1" lang="ja-JP" altLang="en-US">
              <a:latin typeface="Arial"/>
              <a:cs typeface="Arial"/>
            </a:endParaRPr>
          </a:p>
        </p:txBody>
      </p:sp>
    </p:spTree>
    <p:extLst>
      <p:ext uri="{BB962C8B-B14F-4D97-AF65-F5344CB8AC3E}">
        <p14:creationId xmlns:p14="http://schemas.microsoft.com/office/powerpoint/2010/main" val="1195974333"/>
      </p:ext>
    </p:extLst>
  </p:cSld>
  <p:clrMapOvr>
    <a:masterClrMapping/>
  </p:clrMapOvr>
  <mc:AlternateContent xmlns:mc="http://schemas.openxmlformats.org/markup-compatibility/2006" xmlns:p14="http://schemas.microsoft.com/office/powerpoint/2010/main">
    <mc:Choice Requires="p14">
      <p:transition spd="slow" p14:dur="2000" advTm="15865"/>
    </mc:Choice>
    <mc:Fallback xmlns="">
      <p:transition xmlns:p14="http://schemas.microsoft.com/office/powerpoint/2010/main" spd="slow" advTm="15865"/>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campus-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324" y="2824719"/>
            <a:ext cx="5384800" cy="4033281"/>
          </a:xfrm>
          <a:prstGeom prst="rect">
            <a:avLst/>
          </a:prstGeom>
        </p:spPr>
      </p:pic>
      <p:sp>
        <p:nvSpPr>
          <p:cNvPr id="2" name="タイトル 1"/>
          <p:cNvSpPr>
            <a:spLocks noGrp="1"/>
          </p:cNvSpPr>
          <p:nvPr>
            <p:ph type="title"/>
          </p:nvPr>
        </p:nvSpPr>
        <p:spPr/>
        <p:txBody>
          <a:bodyPr>
            <a:normAutofit fontScale="90000"/>
          </a:bodyPr>
          <a:lstStyle/>
          <a:p>
            <a:r>
              <a:rPr lang="en-US" altLang="ja-JP" dirty="0" smtClean="0">
                <a:latin typeface="Arial"/>
                <a:cs typeface="Arial"/>
              </a:rPr>
              <a:t>Our Team</a:t>
            </a:r>
            <a:endParaRPr kumimoji="1" lang="ja-JP" altLang="en-US" dirty="0">
              <a:latin typeface="Arial"/>
              <a:cs typeface="Arial"/>
            </a:endParaRPr>
          </a:p>
        </p:txBody>
      </p:sp>
      <p:sp>
        <p:nvSpPr>
          <p:cNvPr id="3" name="コンテンツ プレースホルダー 2"/>
          <p:cNvSpPr>
            <a:spLocks noGrp="1"/>
          </p:cNvSpPr>
          <p:nvPr>
            <p:ph idx="1"/>
          </p:nvPr>
        </p:nvSpPr>
        <p:spPr/>
        <p:txBody>
          <a:bodyPr numCol="1">
            <a:normAutofit/>
          </a:bodyPr>
          <a:lstStyle/>
          <a:p>
            <a:r>
              <a:rPr kumimoji="1" lang="en-US" altLang="ja-JP" dirty="0" err="1" smtClean="0">
                <a:latin typeface="Arial"/>
                <a:cs typeface="Arial"/>
              </a:rPr>
              <a:t>Ikki</a:t>
            </a:r>
            <a:r>
              <a:rPr kumimoji="1" lang="en-US" altLang="ja-JP" dirty="0" smtClean="0">
                <a:latin typeface="Arial"/>
                <a:cs typeface="Arial"/>
              </a:rPr>
              <a:t> Tanaka</a:t>
            </a:r>
          </a:p>
          <a:p>
            <a:pPr lvl="1"/>
            <a:r>
              <a:rPr lang="en-US" altLang="ja-JP" sz="2000" dirty="0" smtClean="0">
                <a:latin typeface="Arial"/>
                <a:cs typeface="Arial"/>
              </a:rPr>
              <a:t>1</a:t>
            </a:r>
            <a:r>
              <a:rPr lang="en-US" altLang="ja-JP" sz="2000" baseline="30000" dirty="0" smtClean="0">
                <a:latin typeface="Arial"/>
                <a:cs typeface="Arial"/>
              </a:rPr>
              <a:t>st</a:t>
            </a:r>
            <a:r>
              <a:rPr lang="en-US" altLang="ja-JP" sz="2000" dirty="0" smtClean="0">
                <a:latin typeface="Arial"/>
                <a:cs typeface="Arial"/>
              </a:rPr>
              <a:t>  </a:t>
            </a:r>
            <a:r>
              <a:rPr lang="en-US" altLang="ja-JP" sz="2000" dirty="0">
                <a:latin typeface="Arial"/>
                <a:cs typeface="Arial"/>
              </a:rPr>
              <a:t>year Masters </a:t>
            </a:r>
            <a:r>
              <a:rPr lang="en-US" altLang="ja-JP" sz="2000" dirty="0" smtClean="0">
                <a:latin typeface="Arial"/>
                <a:cs typeface="Arial"/>
              </a:rPr>
              <a:t>program @Keio </a:t>
            </a:r>
            <a:r>
              <a:rPr lang="en-US" altLang="ja-JP" sz="2000" dirty="0" err="1" smtClean="0">
                <a:latin typeface="Arial"/>
                <a:cs typeface="Arial"/>
              </a:rPr>
              <a:t>univ.</a:t>
            </a:r>
            <a:endParaRPr lang="en-US" altLang="ja-JP" sz="2000" dirty="0" smtClean="0">
              <a:latin typeface="Arial"/>
              <a:cs typeface="Arial"/>
            </a:endParaRPr>
          </a:p>
          <a:p>
            <a:pPr lvl="1"/>
            <a:r>
              <a:rPr lang="en-US" altLang="ja-JP" sz="2000" dirty="0" smtClean="0">
                <a:latin typeface="Arial"/>
                <a:cs typeface="Arial"/>
              </a:rPr>
              <a:t>Research: Wind Speed Prediction for EMS</a:t>
            </a:r>
            <a:endParaRPr kumimoji="1" lang="en-US" altLang="ja-JP" sz="2000" dirty="0" smtClean="0">
              <a:latin typeface="Arial"/>
              <a:cs typeface="Arial"/>
            </a:endParaRPr>
          </a:p>
          <a:p>
            <a:pPr lvl="1"/>
            <a:r>
              <a:rPr lang="en-US" altLang="ja-JP" sz="2000" dirty="0" smtClean="0">
                <a:latin typeface="Arial"/>
                <a:cs typeface="Arial"/>
              </a:rPr>
              <a:t>Like: Data Analysis, Cycling</a:t>
            </a:r>
          </a:p>
          <a:p>
            <a:pPr lvl="1"/>
            <a:endParaRPr kumimoji="1" lang="en-US" altLang="ja-JP" sz="2000" dirty="0">
              <a:latin typeface="Arial"/>
              <a:cs typeface="Arial"/>
            </a:endParaRPr>
          </a:p>
          <a:p>
            <a:r>
              <a:rPr kumimoji="1" lang="en-US" altLang="ja-JP" dirty="0" err="1" smtClean="0">
                <a:latin typeface="Arial"/>
                <a:cs typeface="Arial"/>
              </a:rPr>
              <a:t>Shunnosuke</a:t>
            </a:r>
            <a:r>
              <a:rPr kumimoji="1" lang="en-US" altLang="ja-JP" dirty="0" smtClean="0">
                <a:latin typeface="Arial"/>
                <a:cs typeface="Arial"/>
              </a:rPr>
              <a:t> Ikeda</a:t>
            </a:r>
          </a:p>
          <a:p>
            <a:pPr lvl="1"/>
            <a:r>
              <a:rPr lang="en-US" altLang="ja-JP" sz="2000" dirty="0" smtClean="0">
                <a:latin typeface="Arial"/>
                <a:cs typeface="Arial"/>
              </a:rPr>
              <a:t>4</a:t>
            </a:r>
            <a:r>
              <a:rPr lang="en-US" altLang="ja-JP" sz="2000" baseline="30000" dirty="0" smtClean="0">
                <a:latin typeface="Arial"/>
                <a:cs typeface="Arial"/>
              </a:rPr>
              <a:t>th</a:t>
            </a:r>
            <a:r>
              <a:rPr lang="en-US" altLang="ja-JP" sz="2000" dirty="0" smtClean="0">
                <a:latin typeface="Arial"/>
                <a:cs typeface="Arial"/>
              </a:rPr>
              <a:t> year undergraduate</a:t>
            </a:r>
            <a:endParaRPr kumimoji="1" lang="en-US" altLang="ja-JP" sz="2000" dirty="0" smtClean="0">
              <a:latin typeface="Arial"/>
              <a:cs typeface="Arial"/>
            </a:endParaRPr>
          </a:p>
          <a:p>
            <a:pPr lvl="1"/>
            <a:r>
              <a:rPr lang="en-US" altLang="ja-JP" sz="2000" dirty="0" smtClean="0">
                <a:latin typeface="Arial"/>
                <a:cs typeface="Arial"/>
              </a:rPr>
              <a:t>Research: Control</a:t>
            </a:r>
          </a:p>
          <a:p>
            <a:pPr marL="457200" lvl="1" indent="0">
              <a:buNone/>
            </a:pPr>
            <a:endParaRPr lang="en-US" altLang="ja-JP" sz="2000" dirty="0">
              <a:latin typeface="Arial"/>
              <a:cs typeface="Arial"/>
            </a:endParaRPr>
          </a:p>
          <a:p>
            <a:pPr lvl="1"/>
            <a:endParaRPr kumimoji="1" lang="en-US" altLang="ja-JP" sz="2000" dirty="0" smtClean="0">
              <a:latin typeface="Arial"/>
              <a:cs typeface="Arial"/>
            </a:endParaRPr>
          </a:p>
          <a:p>
            <a:pPr lvl="1"/>
            <a:endParaRPr kumimoji="1" lang="ja-JP" altLang="en-US" sz="2000" dirty="0">
              <a:latin typeface="Arial"/>
              <a:cs typeface="Arial"/>
            </a:endParaRPr>
          </a:p>
        </p:txBody>
      </p:sp>
      <p:sp>
        <p:nvSpPr>
          <p:cNvPr id="7" name="円/楕円 6"/>
          <p:cNvSpPr/>
          <p:nvPr/>
        </p:nvSpPr>
        <p:spPr>
          <a:xfrm>
            <a:off x="6725373" y="4397909"/>
            <a:ext cx="1132809" cy="331064"/>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スライド番号プレースホルダー 7"/>
          <p:cNvSpPr>
            <a:spLocks noGrp="1"/>
          </p:cNvSpPr>
          <p:nvPr>
            <p:ph type="sldNum" sz="quarter" idx="12"/>
          </p:nvPr>
        </p:nvSpPr>
        <p:spPr/>
        <p:txBody>
          <a:bodyPr/>
          <a:lstStyle/>
          <a:p>
            <a:fld id="{222DB5DA-3993-6941-A4DD-FBF7FE7FC33A}" type="slidenum">
              <a:rPr kumimoji="1" lang="ja-JP" altLang="en-US" smtClean="0"/>
              <a:t>1</a:t>
            </a:fld>
            <a:endParaRPr kumimoji="1" lang="ja-JP" altLang="en-US"/>
          </a:p>
        </p:txBody>
      </p:sp>
    </p:spTree>
    <p:extLst>
      <p:ext uri="{BB962C8B-B14F-4D97-AF65-F5344CB8AC3E}">
        <p14:creationId xmlns:p14="http://schemas.microsoft.com/office/powerpoint/2010/main" val="203387973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latin typeface="Arial"/>
                <a:cs typeface="Arial"/>
              </a:rPr>
              <a:t>Flow chart to final model</a:t>
            </a:r>
            <a:endParaRPr kumimoji="1" lang="ja-JP" altLang="en-US" dirty="0">
              <a:latin typeface="Arial"/>
              <a:cs typeface="Arial"/>
            </a:endParaRPr>
          </a:p>
        </p:txBody>
      </p:sp>
      <p:grpSp>
        <p:nvGrpSpPr>
          <p:cNvPr id="4" name="図形グループ 3"/>
          <p:cNvGrpSpPr/>
          <p:nvPr/>
        </p:nvGrpSpPr>
        <p:grpSpPr>
          <a:xfrm>
            <a:off x="4569765" y="874437"/>
            <a:ext cx="2291442" cy="468709"/>
            <a:chOff x="3037987" y="1004403"/>
            <a:chExt cx="2059653" cy="488612"/>
          </a:xfrm>
        </p:grpSpPr>
        <p:sp>
          <p:nvSpPr>
            <p:cNvPr id="5" name="正方形/長方形 4"/>
            <p:cNvSpPr/>
            <p:nvPr/>
          </p:nvSpPr>
          <p:spPr>
            <a:xfrm>
              <a:off x="3037987" y="1012504"/>
              <a:ext cx="2059653" cy="4805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6" name="テキスト ボックス 5"/>
            <p:cNvSpPr txBox="1"/>
            <p:nvPr/>
          </p:nvSpPr>
          <p:spPr>
            <a:xfrm>
              <a:off x="3111584" y="1004403"/>
              <a:ext cx="1918918" cy="481269"/>
            </a:xfrm>
            <a:prstGeom prst="rect">
              <a:avLst/>
            </a:prstGeom>
            <a:noFill/>
          </p:spPr>
          <p:txBody>
            <a:bodyPr wrap="none" rtlCol="0">
              <a:spAutoFit/>
            </a:bodyPr>
            <a:lstStyle/>
            <a:p>
              <a:r>
                <a:rPr kumimoji="1" lang="en-US" altLang="ja-JP" sz="2400" dirty="0" smtClean="0">
                  <a:latin typeface="Arial"/>
                  <a:cs typeface="Arial"/>
                </a:rPr>
                <a:t>Basic features</a:t>
              </a:r>
              <a:endParaRPr kumimoji="1" lang="ja-JP" altLang="en-US" sz="2400" dirty="0">
                <a:latin typeface="Arial"/>
                <a:cs typeface="Arial"/>
              </a:endParaRPr>
            </a:p>
          </p:txBody>
        </p:sp>
      </p:grpSp>
      <p:grpSp>
        <p:nvGrpSpPr>
          <p:cNvPr id="7" name="図形グループ 6"/>
          <p:cNvGrpSpPr/>
          <p:nvPr/>
        </p:nvGrpSpPr>
        <p:grpSpPr>
          <a:xfrm>
            <a:off x="4566406" y="1489339"/>
            <a:ext cx="2328713" cy="460938"/>
            <a:chOff x="3034969" y="1645415"/>
            <a:chExt cx="2093154" cy="480511"/>
          </a:xfrm>
        </p:grpSpPr>
        <p:sp>
          <p:nvSpPr>
            <p:cNvPr id="8" name="正方形/長方形 7"/>
            <p:cNvSpPr/>
            <p:nvPr/>
          </p:nvSpPr>
          <p:spPr>
            <a:xfrm>
              <a:off x="3037987" y="1645415"/>
              <a:ext cx="2059653" cy="4805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9" name="テキスト ボックス 8"/>
            <p:cNvSpPr txBox="1"/>
            <p:nvPr/>
          </p:nvSpPr>
          <p:spPr>
            <a:xfrm>
              <a:off x="3034969" y="1739433"/>
              <a:ext cx="2093154" cy="336888"/>
            </a:xfrm>
            <a:prstGeom prst="rect">
              <a:avLst/>
            </a:prstGeom>
            <a:noFill/>
          </p:spPr>
          <p:txBody>
            <a:bodyPr wrap="none" rtlCol="0">
              <a:spAutoFit/>
            </a:bodyPr>
            <a:lstStyle/>
            <a:p>
              <a:r>
                <a:rPr kumimoji="1" lang="en-US" altLang="ja-JP" sz="1500" dirty="0" smtClean="0">
                  <a:latin typeface="Arial"/>
                  <a:cs typeface="Arial"/>
                </a:rPr>
                <a:t>+Features based on user</a:t>
              </a:r>
              <a:endParaRPr kumimoji="1" lang="ja-JP" altLang="en-US" sz="1500" dirty="0">
                <a:latin typeface="Arial"/>
                <a:cs typeface="Arial"/>
              </a:endParaRPr>
            </a:p>
          </p:txBody>
        </p:sp>
      </p:grpSp>
      <p:sp>
        <p:nvSpPr>
          <p:cNvPr id="10" name="正方形/長方形 9"/>
          <p:cNvSpPr/>
          <p:nvPr/>
        </p:nvSpPr>
        <p:spPr>
          <a:xfrm>
            <a:off x="4569765" y="2096469"/>
            <a:ext cx="2291442" cy="46093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1" name="正方形/長方形 10"/>
          <p:cNvSpPr/>
          <p:nvPr/>
        </p:nvSpPr>
        <p:spPr>
          <a:xfrm>
            <a:off x="4569765" y="2705566"/>
            <a:ext cx="2291442" cy="46093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2" name="テキスト ボックス 11"/>
          <p:cNvSpPr txBox="1"/>
          <p:nvPr/>
        </p:nvSpPr>
        <p:spPr>
          <a:xfrm>
            <a:off x="4553420" y="2141971"/>
            <a:ext cx="2321106" cy="369332"/>
          </a:xfrm>
          <a:prstGeom prst="rect">
            <a:avLst/>
          </a:prstGeom>
          <a:noFill/>
        </p:spPr>
        <p:txBody>
          <a:bodyPr wrap="none" rtlCol="0">
            <a:spAutoFit/>
          </a:bodyPr>
          <a:lstStyle/>
          <a:p>
            <a:r>
              <a:rPr lang="en-US" altLang="ja-JP" dirty="0" smtClean="0">
                <a:latin typeface="Arial"/>
                <a:cs typeface="Arial"/>
              </a:rPr>
              <a:t>+Feature for</a:t>
            </a:r>
            <a:r>
              <a:rPr kumimoji="1" lang="en-US" altLang="ja-JP" dirty="0" smtClean="0">
                <a:latin typeface="Arial"/>
                <a:cs typeface="Arial"/>
              </a:rPr>
              <a:t> 10 days</a:t>
            </a:r>
            <a:endParaRPr kumimoji="1" lang="ja-JP" altLang="en-US" dirty="0">
              <a:latin typeface="Arial"/>
              <a:cs typeface="Arial"/>
            </a:endParaRPr>
          </a:p>
        </p:txBody>
      </p:sp>
      <p:sp>
        <p:nvSpPr>
          <p:cNvPr id="13" name="テキスト ボックス 12"/>
          <p:cNvSpPr txBox="1"/>
          <p:nvPr/>
        </p:nvSpPr>
        <p:spPr>
          <a:xfrm>
            <a:off x="5008962" y="2775348"/>
            <a:ext cx="1409949" cy="369332"/>
          </a:xfrm>
          <a:prstGeom prst="rect">
            <a:avLst/>
          </a:prstGeom>
          <a:noFill/>
        </p:spPr>
        <p:txBody>
          <a:bodyPr wrap="none" rtlCol="0">
            <a:spAutoFit/>
          </a:bodyPr>
          <a:lstStyle/>
          <a:p>
            <a:r>
              <a:rPr kumimoji="1" lang="en-US" altLang="ja-JP" dirty="0" smtClean="0">
                <a:latin typeface="Arial"/>
                <a:cs typeface="Arial"/>
              </a:rPr>
              <a:t>+Feature ①</a:t>
            </a:r>
            <a:endParaRPr kumimoji="1" lang="ja-JP" altLang="en-US" dirty="0">
              <a:latin typeface="Arial"/>
              <a:cs typeface="Arial"/>
            </a:endParaRPr>
          </a:p>
        </p:txBody>
      </p:sp>
      <p:sp>
        <p:nvSpPr>
          <p:cNvPr id="14" name="正方形/長方形 13"/>
          <p:cNvSpPr/>
          <p:nvPr/>
        </p:nvSpPr>
        <p:spPr>
          <a:xfrm>
            <a:off x="4569765" y="3290338"/>
            <a:ext cx="2291442" cy="46093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5" name="テキスト ボックス 14"/>
          <p:cNvSpPr txBox="1"/>
          <p:nvPr/>
        </p:nvSpPr>
        <p:spPr>
          <a:xfrm>
            <a:off x="4818006" y="3360118"/>
            <a:ext cx="1775584" cy="369332"/>
          </a:xfrm>
          <a:prstGeom prst="rect">
            <a:avLst/>
          </a:prstGeom>
          <a:noFill/>
        </p:spPr>
        <p:txBody>
          <a:bodyPr wrap="none" rtlCol="0">
            <a:spAutoFit/>
          </a:bodyPr>
          <a:lstStyle/>
          <a:p>
            <a:r>
              <a:rPr kumimoji="1" lang="en-US" altLang="ja-JP" dirty="0" smtClean="0">
                <a:latin typeface="Arial"/>
                <a:cs typeface="Arial"/>
              </a:rPr>
              <a:t>+Feature ①+②</a:t>
            </a:r>
            <a:endParaRPr kumimoji="1" lang="ja-JP" altLang="en-US" dirty="0">
              <a:latin typeface="Arial"/>
              <a:cs typeface="Arial"/>
            </a:endParaRPr>
          </a:p>
        </p:txBody>
      </p:sp>
      <p:sp>
        <p:nvSpPr>
          <p:cNvPr id="16" name="正方形/長方形 15"/>
          <p:cNvSpPr/>
          <p:nvPr/>
        </p:nvSpPr>
        <p:spPr>
          <a:xfrm>
            <a:off x="4569765" y="3897468"/>
            <a:ext cx="2291442" cy="46093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7" name="テキスト ボックス 16"/>
          <p:cNvSpPr txBox="1"/>
          <p:nvPr/>
        </p:nvSpPr>
        <p:spPr>
          <a:xfrm>
            <a:off x="4569763" y="3967249"/>
            <a:ext cx="2141219" cy="369332"/>
          </a:xfrm>
          <a:prstGeom prst="rect">
            <a:avLst/>
          </a:prstGeom>
          <a:noFill/>
        </p:spPr>
        <p:txBody>
          <a:bodyPr wrap="none" rtlCol="0">
            <a:spAutoFit/>
          </a:bodyPr>
          <a:lstStyle/>
          <a:p>
            <a:r>
              <a:rPr kumimoji="1" lang="en-US" altLang="ja-JP" dirty="0" smtClean="0">
                <a:latin typeface="Arial"/>
                <a:cs typeface="Arial"/>
              </a:rPr>
              <a:t>+Feature ①+②+③</a:t>
            </a:r>
            <a:endParaRPr kumimoji="1" lang="ja-JP" altLang="en-US" dirty="0">
              <a:latin typeface="Arial"/>
              <a:cs typeface="Arial"/>
            </a:endParaRPr>
          </a:p>
        </p:txBody>
      </p:sp>
      <p:grpSp>
        <p:nvGrpSpPr>
          <p:cNvPr id="18" name="図形グループ 17"/>
          <p:cNvGrpSpPr/>
          <p:nvPr/>
        </p:nvGrpSpPr>
        <p:grpSpPr>
          <a:xfrm>
            <a:off x="5692870" y="4475573"/>
            <a:ext cx="55911" cy="182754"/>
            <a:chOff x="5942466" y="3282602"/>
            <a:chExt cx="50255" cy="333842"/>
          </a:xfrm>
        </p:grpSpPr>
        <p:sp>
          <p:nvSpPr>
            <p:cNvPr id="19" name="円/楕円 18"/>
            <p:cNvSpPr/>
            <p:nvPr/>
          </p:nvSpPr>
          <p:spPr>
            <a:xfrm>
              <a:off x="5942466" y="3282602"/>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0" name="円/楕円 19"/>
            <p:cNvSpPr/>
            <p:nvPr/>
          </p:nvSpPr>
          <p:spPr>
            <a:xfrm>
              <a:off x="5943146" y="3427397"/>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1" name="円/楕円 20"/>
            <p:cNvSpPr/>
            <p:nvPr/>
          </p:nvSpPr>
          <p:spPr>
            <a:xfrm>
              <a:off x="5947002" y="3570725"/>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sp>
        <p:nvSpPr>
          <p:cNvPr id="22" name="正方形/長方形 21"/>
          <p:cNvSpPr/>
          <p:nvPr/>
        </p:nvSpPr>
        <p:spPr>
          <a:xfrm>
            <a:off x="4567228" y="4761731"/>
            <a:ext cx="2291442" cy="46093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3" name="テキスト ボックス 22"/>
          <p:cNvSpPr txBox="1"/>
          <p:nvPr/>
        </p:nvSpPr>
        <p:spPr>
          <a:xfrm>
            <a:off x="4545800" y="4840831"/>
            <a:ext cx="2248833" cy="338554"/>
          </a:xfrm>
          <a:prstGeom prst="rect">
            <a:avLst/>
          </a:prstGeom>
          <a:noFill/>
        </p:spPr>
        <p:txBody>
          <a:bodyPr wrap="none" rtlCol="0">
            <a:spAutoFit/>
          </a:bodyPr>
          <a:lstStyle/>
          <a:p>
            <a:r>
              <a:rPr kumimoji="1" lang="en-US" altLang="ja-JP" sz="1600" dirty="0" smtClean="0">
                <a:latin typeface="Arial"/>
                <a:cs typeface="Arial"/>
              </a:rPr>
              <a:t>+Feature ①+②+…+⑦</a:t>
            </a:r>
            <a:endParaRPr kumimoji="1" lang="ja-JP" altLang="en-US" sz="1600" dirty="0">
              <a:latin typeface="Arial"/>
              <a:cs typeface="Arial"/>
            </a:endParaRPr>
          </a:p>
        </p:txBody>
      </p:sp>
      <p:cxnSp>
        <p:nvCxnSpPr>
          <p:cNvPr id="24" name="直線矢印コネクタ 23"/>
          <p:cNvCxnSpPr>
            <a:stCxn id="5" idx="2"/>
            <a:endCxn id="8" idx="0"/>
          </p:cNvCxnSpPr>
          <p:nvPr/>
        </p:nvCxnSpPr>
        <p:spPr>
          <a:xfrm>
            <a:off x="5715486" y="1343146"/>
            <a:ext cx="0" cy="14619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8" idx="2"/>
            <a:endCxn id="10" idx="0"/>
          </p:cNvCxnSpPr>
          <p:nvPr/>
        </p:nvCxnSpPr>
        <p:spPr>
          <a:xfrm>
            <a:off x="5715487" y="1950277"/>
            <a:ext cx="0" cy="14619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a:stCxn id="10" idx="2"/>
            <a:endCxn id="11" idx="0"/>
          </p:cNvCxnSpPr>
          <p:nvPr/>
        </p:nvCxnSpPr>
        <p:spPr>
          <a:xfrm>
            <a:off x="5715487" y="2557408"/>
            <a:ext cx="0" cy="14815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a:stCxn id="11" idx="2"/>
            <a:endCxn id="14" idx="0"/>
          </p:cNvCxnSpPr>
          <p:nvPr/>
        </p:nvCxnSpPr>
        <p:spPr>
          <a:xfrm>
            <a:off x="5715487" y="3166504"/>
            <a:ext cx="0" cy="12383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stCxn id="14" idx="2"/>
            <a:endCxn id="16" idx="0"/>
          </p:cNvCxnSpPr>
          <p:nvPr/>
        </p:nvCxnSpPr>
        <p:spPr>
          <a:xfrm>
            <a:off x="5715487" y="3751276"/>
            <a:ext cx="0" cy="14619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a:stCxn id="22" idx="2"/>
          </p:cNvCxnSpPr>
          <p:nvPr/>
        </p:nvCxnSpPr>
        <p:spPr>
          <a:xfrm>
            <a:off x="5712949" y="5222669"/>
            <a:ext cx="0" cy="17058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0" name="テキスト ボックス 29"/>
          <p:cNvSpPr txBox="1"/>
          <p:nvPr/>
        </p:nvSpPr>
        <p:spPr>
          <a:xfrm>
            <a:off x="5085412" y="5393251"/>
            <a:ext cx="1108221" cy="369332"/>
          </a:xfrm>
          <a:prstGeom prst="rect">
            <a:avLst/>
          </a:prstGeom>
          <a:noFill/>
        </p:spPr>
        <p:txBody>
          <a:bodyPr wrap="none" rtlCol="0">
            <a:spAutoFit/>
          </a:bodyPr>
          <a:lstStyle/>
          <a:p>
            <a:r>
              <a:rPr kumimoji="1" lang="en-US" altLang="ja-JP" dirty="0" smtClean="0">
                <a:latin typeface="Arial"/>
                <a:cs typeface="Arial"/>
              </a:rPr>
              <a:t>7 GBDTs</a:t>
            </a:r>
            <a:endParaRPr kumimoji="1" lang="ja-JP" altLang="en-US" dirty="0">
              <a:latin typeface="Arial"/>
              <a:cs typeface="Arial"/>
            </a:endParaRPr>
          </a:p>
        </p:txBody>
      </p:sp>
      <p:cxnSp>
        <p:nvCxnSpPr>
          <p:cNvPr id="31" name="直線コネクタ 30"/>
          <p:cNvCxnSpPr/>
          <p:nvPr/>
        </p:nvCxnSpPr>
        <p:spPr>
          <a:xfrm>
            <a:off x="3309473" y="1408995"/>
            <a:ext cx="5117554" cy="0"/>
          </a:xfrm>
          <a:prstGeom prst="line">
            <a:avLst/>
          </a:prstGeom>
          <a:ln>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2" name="直線コネクタ 31"/>
          <p:cNvCxnSpPr/>
          <p:nvPr/>
        </p:nvCxnSpPr>
        <p:spPr>
          <a:xfrm>
            <a:off x="3309473" y="2028655"/>
            <a:ext cx="5117554" cy="0"/>
          </a:xfrm>
          <a:prstGeom prst="line">
            <a:avLst/>
          </a:prstGeom>
          <a:ln>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7300401" y="1013904"/>
            <a:ext cx="890689" cy="369332"/>
          </a:xfrm>
          <a:prstGeom prst="rect">
            <a:avLst/>
          </a:prstGeom>
          <a:noFill/>
        </p:spPr>
        <p:txBody>
          <a:bodyPr wrap="none" rtlCol="0">
            <a:spAutoFit/>
          </a:bodyPr>
          <a:lstStyle/>
          <a:p>
            <a:r>
              <a:rPr kumimoji="1" lang="en-US" altLang="ja-JP" dirty="0" smtClean="0">
                <a:latin typeface="Arial"/>
                <a:cs typeface="Arial"/>
              </a:rPr>
              <a:t>0.9000</a:t>
            </a:r>
            <a:endParaRPr kumimoji="1" lang="ja-JP" altLang="en-US" dirty="0">
              <a:latin typeface="Arial"/>
              <a:cs typeface="Arial"/>
            </a:endParaRPr>
          </a:p>
        </p:txBody>
      </p:sp>
      <p:sp>
        <p:nvSpPr>
          <p:cNvPr id="34" name="テキスト ボックス 33"/>
          <p:cNvSpPr txBox="1"/>
          <p:nvPr/>
        </p:nvSpPr>
        <p:spPr>
          <a:xfrm>
            <a:off x="7300401" y="1688850"/>
            <a:ext cx="890689" cy="369332"/>
          </a:xfrm>
          <a:prstGeom prst="rect">
            <a:avLst/>
          </a:prstGeom>
          <a:noFill/>
        </p:spPr>
        <p:txBody>
          <a:bodyPr wrap="none" rtlCol="0">
            <a:spAutoFit/>
          </a:bodyPr>
          <a:lstStyle/>
          <a:p>
            <a:r>
              <a:rPr kumimoji="1" lang="en-US" altLang="ja-JP" dirty="0" smtClean="0">
                <a:latin typeface="Arial"/>
                <a:cs typeface="Arial"/>
              </a:rPr>
              <a:t>0.9030</a:t>
            </a:r>
            <a:endParaRPr kumimoji="1" lang="ja-JP" altLang="en-US" dirty="0">
              <a:latin typeface="Arial"/>
              <a:cs typeface="Arial"/>
            </a:endParaRPr>
          </a:p>
        </p:txBody>
      </p:sp>
      <p:sp>
        <p:nvSpPr>
          <p:cNvPr id="35" name="テキスト ボックス 34"/>
          <p:cNvSpPr txBox="1"/>
          <p:nvPr/>
        </p:nvSpPr>
        <p:spPr>
          <a:xfrm>
            <a:off x="7300401" y="2203120"/>
            <a:ext cx="890689" cy="369332"/>
          </a:xfrm>
          <a:prstGeom prst="rect">
            <a:avLst/>
          </a:prstGeom>
          <a:noFill/>
        </p:spPr>
        <p:txBody>
          <a:bodyPr wrap="none" rtlCol="0">
            <a:spAutoFit/>
          </a:bodyPr>
          <a:lstStyle/>
          <a:p>
            <a:r>
              <a:rPr kumimoji="1" lang="en-US" altLang="ja-JP" dirty="0" smtClean="0">
                <a:latin typeface="Arial"/>
                <a:cs typeface="Arial"/>
              </a:rPr>
              <a:t>0.9053</a:t>
            </a:r>
            <a:endParaRPr kumimoji="1" lang="ja-JP" altLang="en-US" dirty="0">
              <a:latin typeface="Arial"/>
              <a:cs typeface="Arial"/>
            </a:endParaRPr>
          </a:p>
        </p:txBody>
      </p:sp>
      <p:sp>
        <p:nvSpPr>
          <p:cNvPr id="36" name="テキスト ボックス 35"/>
          <p:cNvSpPr txBox="1"/>
          <p:nvPr/>
        </p:nvSpPr>
        <p:spPr>
          <a:xfrm>
            <a:off x="7300401" y="2812216"/>
            <a:ext cx="1731514" cy="369332"/>
          </a:xfrm>
          <a:prstGeom prst="rect">
            <a:avLst/>
          </a:prstGeom>
          <a:noFill/>
        </p:spPr>
        <p:txBody>
          <a:bodyPr wrap="none" rtlCol="0">
            <a:spAutoFit/>
          </a:bodyPr>
          <a:lstStyle/>
          <a:p>
            <a:r>
              <a:rPr kumimoji="1" lang="en-US" altLang="ja-JP" dirty="0" smtClean="0">
                <a:latin typeface="Arial"/>
                <a:cs typeface="Arial"/>
              </a:rPr>
              <a:t>0.9054~0.9055</a:t>
            </a:r>
            <a:endParaRPr kumimoji="1" lang="ja-JP" altLang="en-US" dirty="0">
              <a:latin typeface="Arial"/>
              <a:cs typeface="Arial"/>
            </a:endParaRPr>
          </a:p>
        </p:txBody>
      </p:sp>
      <p:sp>
        <p:nvSpPr>
          <p:cNvPr id="37" name="テキスト ボックス 36"/>
          <p:cNvSpPr txBox="1"/>
          <p:nvPr/>
        </p:nvSpPr>
        <p:spPr>
          <a:xfrm>
            <a:off x="7300401" y="3391091"/>
            <a:ext cx="1731514" cy="369332"/>
          </a:xfrm>
          <a:prstGeom prst="rect">
            <a:avLst/>
          </a:prstGeom>
          <a:noFill/>
        </p:spPr>
        <p:txBody>
          <a:bodyPr wrap="none" rtlCol="0">
            <a:spAutoFit/>
          </a:bodyPr>
          <a:lstStyle/>
          <a:p>
            <a:r>
              <a:rPr kumimoji="1" lang="en-US" altLang="ja-JP" dirty="0" smtClean="0">
                <a:latin typeface="Arial"/>
                <a:cs typeface="Arial"/>
              </a:rPr>
              <a:t>0.9054~0.9055</a:t>
            </a:r>
            <a:endParaRPr kumimoji="1" lang="ja-JP" altLang="en-US" dirty="0">
              <a:latin typeface="Arial"/>
              <a:cs typeface="Arial"/>
            </a:endParaRPr>
          </a:p>
        </p:txBody>
      </p:sp>
      <p:sp>
        <p:nvSpPr>
          <p:cNvPr id="38" name="テキスト ボックス 37"/>
          <p:cNvSpPr txBox="1"/>
          <p:nvPr/>
        </p:nvSpPr>
        <p:spPr>
          <a:xfrm>
            <a:off x="7300401" y="3954733"/>
            <a:ext cx="1731514" cy="369332"/>
          </a:xfrm>
          <a:prstGeom prst="rect">
            <a:avLst/>
          </a:prstGeom>
          <a:noFill/>
        </p:spPr>
        <p:txBody>
          <a:bodyPr wrap="none" rtlCol="0">
            <a:spAutoFit/>
          </a:bodyPr>
          <a:lstStyle/>
          <a:p>
            <a:r>
              <a:rPr kumimoji="1" lang="en-US" altLang="ja-JP" dirty="0" smtClean="0">
                <a:latin typeface="Arial"/>
                <a:cs typeface="Arial"/>
              </a:rPr>
              <a:t>0.9054~0.9055</a:t>
            </a:r>
            <a:endParaRPr kumimoji="1" lang="ja-JP" altLang="en-US" dirty="0">
              <a:latin typeface="Arial"/>
              <a:cs typeface="Arial"/>
            </a:endParaRPr>
          </a:p>
        </p:txBody>
      </p:sp>
      <p:sp>
        <p:nvSpPr>
          <p:cNvPr id="39" name="テキスト ボックス 38"/>
          <p:cNvSpPr txBox="1"/>
          <p:nvPr/>
        </p:nvSpPr>
        <p:spPr>
          <a:xfrm>
            <a:off x="7299904" y="4392067"/>
            <a:ext cx="1731514" cy="369332"/>
          </a:xfrm>
          <a:prstGeom prst="rect">
            <a:avLst/>
          </a:prstGeom>
          <a:noFill/>
        </p:spPr>
        <p:txBody>
          <a:bodyPr wrap="none" rtlCol="0">
            <a:spAutoFit/>
          </a:bodyPr>
          <a:lstStyle/>
          <a:p>
            <a:r>
              <a:rPr kumimoji="1" lang="en-US" altLang="ja-JP" dirty="0" smtClean="0">
                <a:latin typeface="Arial"/>
                <a:cs typeface="Arial"/>
              </a:rPr>
              <a:t>0.9054~0.9055</a:t>
            </a:r>
            <a:endParaRPr kumimoji="1" lang="ja-JP" altLang="en-US" dirty="0">
              <a:latin typeface="Arial"/>
              <a:cs typeface="Arial"/>
            </a:endParaRPr>
          </a:p>
        </p:txBody>
      </p:sp>
      <p:sp>
        <p:nvSpPr>
          <p:cNvPr id="40" name="テキスト ボックス 39"/>
          <p:cNvSpPr txBox="1"/>
          <p:nvPr/>
        </p:nvSpPr>
        <p:spPr>
          <a:xfrm>
            <a:off x="7299904" y="5393251"/>
            <a:ext cx="1731514" cy="369332"/>
          </a:xfrm>
          <a:prstGeom prst="rect">
            <a:avLst/>
          </a:prstGeom>
          <a:noFill/>
        </p:spPr>
        <p:txBody>
          <a:bodyPr wrap="none" rtlCol="0">
            <a:spAutoFit/>
          </a:bodyPr>
          <a:lstStyle/>
          <a:p>
            <a:r>
              <a:rPr kumimoji="1" lang="en-US" altLang="ja-JP" dirty="0" smtClean="0">
                <a:latin typeface="Arial"/>
                <a:cs typeface="Arial"/>
              </a:rPr>
              <a:t>0.9054~0.9055</a:t>
            </a:r>
            <a:endParaRPr kumimoji="1" lang="ja-JP" altLang="en-US" dirty="0">
              <a:latin typeface="Arial"/>
              <a:cs typeface="Arial"/>
            </a:endParaRPr>
          </a:p>
        </p:txBody>
      </p:sp>
      <p:cxnSp>
        <p:nvCxnSpPr>
          <p:cNvPr id="41" name="直線矢印コネクタ 40"/>
          <p:cNvCxnSpPr/>
          <p:nvPr/>
        </p:nvCxnSpPr>
        <p:spPr>
          <a:xfrm>
            <a:off x="5715487" y="5747539"/>
            <a:ext cx="0" cy="17058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テキスト ボックス 41"/>
          <p:cNvSpPr txBox="1"/>
          <p:nvPr/>
        </p:nvSpPr>
        <p:spPr>
          <a:xfrm>
            <a:off x="4694041" y="5918121"/>
            <a:ext cx="1891338" cy="369332"/>
          </a:xfrm>
          <a:prstGeom prst="rect">
            <a:avLst/>
          </a:prstGeom>
          <a:noFill/>
        </p:spPr>
        <p:txBody>
          <a:bodyPr wrap="none" rtlCol="0">
            <a:spAutoFit/>
          </a:bodyPr>
          <a:lstStyle/>
          <a:p>
            <a:r>
              <a:rPr kumimoji="1" lang="en-US" altLang="ja-JP" dirty="0" smtClean="0">
                <a:latin typeface="Arial"/>
                <a:cs typeface="Arial"/>
              </a:rPr>
              <a:t>Linear ensemble</a:t>
            </a:r>
            <a:endParaRPr kumimoji="1" lang="ja-JP" altLang="en-US" dirty="0">
              <a:latin typeface="Arial"/>
              <a:cs typeface="Arial"/>
            </a:endParaRPr>
          </a:p>
        </p:txBody>
      </p:sp>
      <p:sp>
        <p:nvSpPr>
          <p:cNvPr id="43" name="テキスト ボックス 42"/>
          <p:cNvSpPr txBox="1"/>
          <p:nvPr/>
        </p:nvSpPr>
        <p:spPr>
          <a:xfrm>
            <a:off x="7299904" y="5929024"/>
            <a:ext cx="890689" cy="369332"/>
          </a:xfrm>
          <a:prstGeom prst="rect">
            <a:avLst/>
          </a:prstGeom>
          <a:noFill/>
        </p:spPr>
        <p:txBody>
          <a:bodyPr wrap="none" rtlCol="0">
            <a:spAutoFit/>
          </a:bodyPr>
          <a:lstStyle/>
          <a:p>
            <a:r>
              <a:rPr kumimoji="1" lang="en-US" altLang="ja-JP" dirty="0" smtClean="0">
                <a:solidFill>
                  <a:srgbClr val="000000"/>
                </a:solidFill>
                <a:latin typeface="Arial"/>
                <a:cs typeface="Arial"/>
              </a:rPr>
              <a:t>0.9057</a:t>
            </a:r>
            <a:endParaRPr kumimoji="1" lang="ja-JP" altLang="en-US" dirty="0">
              <a:solidFill>
                <a:srgbClr val="000000"/>
              </a:solidFill>
              <a:latin typeface="Arial"/>
              <a:cs typeface="Arial"/>
            </a:endParaRPr>
          </a:p>
        </p:txBody>
      </p:sp>
      <p:cxnSp>
        <p:nvCxnSpPr>
          <p:cNvPr id="46" name="直線矢印コネクタ 45"/>
          <p:cNvCxnSpPr/>
          <p:nvPr/>
        </p:nvCxnSpPr>
        <p:spPr>
          <a:xfrm flipH="1">
            <a:off x="2222599" y="2598964"/>
            <a:ext cx="3490350" cy="0"/>
          </a:xfrm>
          <a:prstGeom prst="straightConnector1">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1" name="直線矢印コネクタ 50"/>
          <p:cNvCxnSpPr>
            <a:endCxn id="55" idx="0"/>
          </p:cNvCxnSpPr>
          <p:nvPr/>
        </p:nvCxnSpPr>
        <p:spPr>
          <a:xfrm flipH="1">
            <a:off x="540652" y="2598964"/>
            <a:ext cx="1700203" cy="816092"/>
          </a:xfrm>
          <a:prstGeom prst="straightConnector1">
            <a:avLst/>
          </a:pr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55" name="正方形/長方形 54"/>
          <p:cNvSpPr/>
          <p:nvPr/>
        </p:nvSpPr>
        <p:spPr>
          <a:xfrm>
            <a:off x="205958" y="3415056"/>
            <a:ext cx="669387" cy="54915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dirty="0" smtClean="0">
                <a:solidFill>
                  <a:srgbClr val="000000"/>
                </a:solidFill>
                <a:latin typeface="Arial"/>
                <a:cs typeface="Arial"/>
              </a:rPr>
              <a:t>+①</a:t>
            </a:r>
            <a:endParaRPr kumimoji="1" lang="ja-JP" altLang="en-US" sz="2000" dirty="0">
              <a:solidFill>
                <a:srgbClr val="000000"/>
              </a:solidFill>
              <a:latin typeface="Arial"/>
              <a:cs typeface="Arial"/>
            </a:endParaRPr>
          </a:p>
        </p:txBody>
      </p:sp>
      <p:sp>
        <p:nvSpPr>
          <p:cNvPr id="56" name="正方形/長方形 55"/>
          <p:cNvSpPr/>
          <p:nvPr/>
        </p:nvSpPr>
        <p:spPr>
          <a:xfrm>
            <a:off x="1027745" y="3413007"/>
            <a:ext cx="669387" cy="54915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dirty="0" smtClean="0">
                <a:solidFill>
                  <a:srgbClr val="000000"/>
                </a:solidFill>
                <a:latin typeface="Arial"/>
                <a:cs typeface="Arial"/>
              </a:rPr>
              <a:t>+②</a:t>
            </a:r>
            <a:endParaRPr kumimoji="1" lang="ja-JP" altLang="en-US" sz="2000" dirty="0">
              <a:solidFill>
                <a:srgbClr val="000000"/>
              </a:solidFill>
              <a:latin typeface="Arial"/>
              <a:cs typeface="Arial"/>
            </a:endParaRPr>
          </a:p>
        </p:txBody>
      </p:sp>
      <p:sp>
        <p:nvSpPr>
          <p:cNvPr id="57" name="正方形/長方形 56"/>
          <p:cNvSpPr/>
          <p:nvPr/>
        </p:nvSpPr>
        <p:spPr>
          <a:xfrm>
            <a:off x="2706660" y="3402157"/>
            <a:ext cx="669387" cy="54915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dirty="0" smtClean="0">
                <a:solidFill>
                  <a:srgbClr val="000000"/>
                </a:solidFill>
                <a:latin typeface="Arial"/>
                <a:cs typeface="Arial"/>
              </a:rPr>
              <a:t>+⑥</a:t>
            </a:r>
            <a:endParaRPr kumimoji="1" lang="ja-JP" altLang="en-US" sz="2000" dirty="0">
              <a:solidFill>
                <a:srgbClr val="000000"/>
              </a:solidFill>
              <a:latin typeface="Arial"/>
              <a:cs typeface="Arial"/>
            </a:endParaRPr>
          </a:p>
        </p:txBody>
      </p:sp>
      <p:sp>
        <p:nvSpPr>
          <p:cNvPr id="58" name="正方形/長方形 57"/>
          <p:cNvSpPr/>
          <p:nvPr/>
        </p:nvSpPr>
        <p:spPr>
          <a:xfrm>
            <a:off x="3528447" y="3402157"/>
            <a:ext cx="669387" cy="54915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dirty="0" smtClean="0">
                <a:solidFill>
                  <a:srgbClr val="000000"/>
                </a:solidFill>
                <a:latin typeface="Arial"/>
                <a:cs typeface="Arial"/>
              </a:rPr>
              <a:t>+⑦</a:t>
            </a:r>
            <a:endParaRPr kumimoji="1" lang="ja-JP" altLang="en-US" sz="2000" dirty="0">
              <a:solidFill>
                <a:srgbClr val="000000"/>
              </a:solidFill>
              <a:latin typeface="Arial"/>
              <a:cs typeface="Arial"/>
            </a:endParaRPr>
          </a:p>
        </p:txBody>
      </p:sp>
      <p:grpSp>
        <p:nvGrpSpPr>
          <p:cNvPr id="61" name="図形グループ 60"/>
          <p:cNvGrpSpPr/>
          <p:nvPr/>
        </p:nvGrpSpPr>
        <p:grpSpPr>
          <a:xfrm rot="5400000">
            <a:off x="2172344" y="3525355"/>
            <a:ext cx="50255" cy="333842"/>
            <a:chOff x="5942466" y="3282602"/>
            <a:chExt cx="50255" cy="333842"/>
          </a:xfrm>
        </p:grpSpPr>
        <p:sp>
          <p:nvSpPr>
            <p:cNvPr id="62" name="円/楕円 61"/>
            <p:cNvSpPr/>
            <p:nvPr/>
          </p:nvSpPr>
          <p:spPr>
            <a:xfrm>
              <a:off x="5942466" y="3282602"/>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63" name="円/楕円 62"/>
            <p:cNvSpPr/>
            <p:nvPr/>
          </p:nvSpPr>
          <p:spPr>
            <a:xfrm>
              <a:off x="5943146" y="3427397"/>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64" name="円/楕円 63"/>
            <p:cNvSpPr/>
            <p:nvPr/>
          </p:nvSpPr>
          <p:spPr>
            <a:xfrm>
              <a:off x="5947002" y="3570725"/>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cxnSp>
        <p:nvCxnSpPr>
          <p:cNvPr id="65" name="直線矢印コネクタ 64"/>
          <p:cNvCxnSpPr>
            <a:stCxn id="55" idx="2"/>
          </p:cNvCxnSpPr>
          <p:nvPr/>
        </p:nvCxnSpPr>
        <p:spPr>
          <a:xfrm>
            <a:off x="540652" y="3964212"/>
            <a:ext cx="0" cy="32033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直線矢印コネクタ 67"/>
          <p:cNvCxnSpPr>
            <a:stCxn id="56" idx="2"/>
          </p:cNvCxnSpPr>
          <p:nvPr/>
        </p:nvCxnSpPr>
        <p:spPr>
          <a:xfrm>
            <a:off x="1362439" y="3962163"/>
            <a:ext cx="0" cy="32238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直線矢印コネクタ 70"/>
          <p:cNvCxnSpPr>
            <a:stCxn id="57" idx="2"/>
          </p:cNvCxnSpPr>
          <p:nvPr/>
        </p:nvCxnSpPr>
        <p:spPr>
          <a:xfrm>
            <a:off x="3041354" y="3951313"/>
            <a:ext cx="0" cy="33323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直線矢印コネクタ 73"/>
          <p:cNvCxnSpPr>
            <a:stCxn id="58" idx="2"/>
          </p:cNvCxnSpPr>
          <p:nvPr/>
        </p:nvCxnSpPr>
        <p:spPr>
          <a:xfrm>
            <a:off x="3863141" y="3951313"/>
            <a:ext cx="0" cy="33323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78" name="正方形/長方形 77"/>
          <p:cNvSpPr/>
          <p:nvPr/>
        </p:nvSpPr>
        <p:spPr>
          <a:xfrm>
            <a:off x="205958" y="4280260"/>
            <a:ext cx="669387" cy="54915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smtClean="0">
                <a:solidFill>
                  <a:srgbClr val="000000"/>
                </a:solidFill>
                <a:latin typeface="Arial"/>
                <a:cs typeface="Arial"/>
              </a:rPr>
              <a:t>GBDT1</a:t>
            </a:r>
            <a:endParaRPr kumimoji="1" lang="ja-JP" altLang="en-US" sz="1200" dirty="0">
              <a:solidFill>
                <a:srgbClr val="000000"/>
              </a:solidFill>
              <a:latin typeface="Arial"/>
              <a:cs typeface="Arial"/>
            </a:endParaRPr>
          </a:p>
        </p:txBody>
      </p:sp>
      <p:sp>
        <p:nvSpPr>
          <p:cNvPr id="79" name="正方形/長方形 78"/>
          <p:cNvSpPr/>
          <p:nvPr/>
        </p:nvSpPr>
        <p:spPr>
          <a:xfrm>
            <a:off x="1027745" y="4279416"/>
            <a:ext cx="669387" cy="54915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smtClean="0">
                <a:solidFill>
                  <a:srgbClr val="000000"/>
                </a:solidFill>
                <a:latin typeface="Arial"/>
                <a:cs typeface="Arial"/>
              </a:rPr>
              <a:t>GBDT2</a:t>
            </a:r>
            <a:endParaRPr kumimoji="1" lang="ja-JP" altLang="en-US" sz="1200" dirty="0">
              <a:solidFill>
                <a:srgbClr val="000000"/>
              </a:solidFill>
              <a:latin typeface="Arial"/>
              <a:cs typeface="Arial"/>
            </a:endParaRPr>
          </a:p>
        </p:txBody>
      </p:sp>
      <p:sp>
        <p:nvSpPr>
          <p:cNvPr id="80" name="正方形/長方形 79"/>
          <p:cNvSpPr/>
          <p:nvPr/>
        </p:nvSpPr>
        <p:spPr>
          <a:xfrm>
            <a:off x="2706660" y="4280260"/>
            <a:ext cx="669387" cy="54915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smtClean="0">
                <a:solidFill>
                  <a:srgbClr val="000000"/>
                </a:solidFill>
                <a:latin typeface="Arial"/>
                <a:cs typeface="Arial"/>
              </a:rPr>
              <a:t>GBDT6</a:t>
            </a:r>
            <a:endParaRPr kumimoji="1" lang="ja-JP" altLang="en-US" sz="1200" dirty="0">
              <a:solidFill>
                <a:srgbClr val="000000"/>
              </a:solidFill>
              <a:latin typeface="Arial"/>
              <a:cs typeface="Arial"/>
            </a:endParaRPr>
          </a:p>
        </p:txBody>
      </p:sp>
      <p:sp>
        <p:nvSpPr>
          <p:cNvPr id="81" name="正方形/長方形 80"/>
          <p:cNvSpPr/>
          <p:nvPr/>
        </p:nvSpPr>
        <p:spPr>
          <a:xfrm>
            <a:off x="3528447" y="4279416"/>
            <a:ext cx="669387" cy="54915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dirty="0" smtClean="0">
                <a:solidFill>
                  <a:srgbClr val="000000"/>
                </a:solidFill>
                <a:latin typeface="Arial"/>
                <a:cs typeface="Arial"/>
              </a:rPr>
              <a:t>GBDT7</a:t>
            </a:r>
            <a:endParaRPr kumimoji="1" lang="ja-JP" altLang="en-US" sz="1200" dirty="0">
              <a:solidFill>
                <a:srgbClr val="000000"/>
              </a:solidFill>
              <a:latin typeface="Arial"/>
              <a:cs typeface="Arial"/>
            </a:endParaRPr>
          </a:p>
        </p:txBody>
      </p:sp>
      <p:cxnSp>
        <p:nvCxnSpPr>
          <p:cNvPr id="82" name="直線矢印コネクタ 81"/>
          <p:cNvCxnSpPr>
            <a:stCxn id="78" idx="2"/>
            <a:endCxn id="85" idx="0"/>
          </p:cNvCxnSpPr>
          <p:nvPr/>
        </p:nvCxnSpPr>
        <p:spPr>
          <a:xfrm>
            <a:off x="540652" y="4829416"/>
            <a:ext cx="1700203" cy="56383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正方形/長方形 84"/>
          <p:cNvSpPr/>
          <p:nvPr/>
        </p:nvSpPr>
        <p:spPr>
          <a:xfrm>
            <a:off x="1775049" y="5393251"/>
            <a:ext cx="931611" cy="54915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b="1" dirty="0" smtClean="0">
                <a:solidFill>
                  <a:srgbClr val="FF0000"/>
                </a:solidFill>
                <a:latin typeface="Arial"/>
                <a:cs typeface="Arial"/>
              </a:rPr>
              <a:t>Ensemble</a:t>
            </a:r>
            <a:endParaRPr kumimoji="1" lang="ja-JP" altLang="en-US" sz="1200" b="1" dirty="0">
              <a:solidFill>
                <a:srgbClr val="FF0000"/>
              </a:solidFill>
              <a:latin typeface="Arial"/>
              <a:cs typeface="Arial"/>
            </a:endParaRPr>
          </a:p>
        </p:txBody>
      </p:sp>
      <p:cxnSp>
        <p:nvCxnSpPr>
          <p:cNvPr id="87" name="直線矢印コネクタ 86"/>
          <p:cNvCxnSpPr>
            <a:stCxn id="79" idx="2"/>
            <a:endCxn id="85" idx="0"/>
          </p:cNvCxnSpPr>
          <p:nvPr/>
        </p:nvCxnSpPr>
        <p:spPr>
          <a:xfrm>
            <a:off x="1362439" y="4828572"/>
            <a:ext cx="878416" cy="564679"/>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直線矢印コネクタ 89"/>
          <p:cNvCxnSpPr>
            <a:stCxn id="80" idx="2"/>
            <a:endCxn id="85" idx="0"/>
          </p:cNvCxnSpPr>
          <p:nvPr/>
        </p:nvCxnSpPr>
        <p:spPr>
          <a:xfrm flipH="1">
            <a:off x="2240855" y="4829416"/>
            <a:ext cx="800499" cy="56383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直線矢印コネクタ 92"/>
          <p:cNvCxnSpPr>
            <a:stCxn id="81" idx="2"/>
            <a:endCxn id="85" idx="0"/>
          </p:cNvCxnSpPr>
          <p:nvPr/>
        </p:nvCxnSpPr>
        <p:spPr>
          <a:xfrm flipH="1">
            <a:off x="2240855" y="4828572"/>
            <a:ext cx="1622286" cy="564679"/>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テキスト ボックス 95"/>
          <p:cNvSpPr txBox="1"/>
          <p:nvPr/>
        </p:nvSpPr>
        <p:spPr>
          <a:xfrm>
            <a:off x="1679587" y="5942407"/>
            <a:ext cx="1019067" cy="369332"/>
          </a:xfrm>
          <a:prstGeom prst="rect">
            <a:avLst/>
          </a:prstGeom>
          <a:noFill/>
        </p:spPr>
        <p:txBody>
          <a:bodyPr wrap="none" rtlCol="0">
            <a:spAutoFit/>
          </a:bodyPr>
          <a:lstStyle/>
          <a:p>
            <a:r>
              <a:rPr kumimoji="1" lang="en-US" altLang="ja-JP" dirty="0" smtClean="0">
                <a:solidFill>
                  <a:srgbClr val="FF0000"/>
                </a:solidFill>
                <a:latin typeface="Arial"/>
                <a:cs typeface="Arial"/>
              </a:rPr>
              <a:t>0.90599</a:t>
            </a:r>
            <a:endParaRPr kumimoji="1" lang="ja-JP" altLang="en-US" dirty="0">
              <a:solidFill>
                <a:srgbClr val="FF0000"/>
              </a:solidFill>
              <a:latin typeface="Arial"/>
              <a:cs typeface="Arial"/>
            </a:endParaRPr>
          </a:p>
        </p:txBody>
      </p:sp>
      <p:cxnSp>
        <p:nvCxnSpPr>
          <p:cNvPr id="98" name="直線矢印コネクタ 97"/>
          <p:cNvCxnSpPr>
            <a:endCxn id="56" idx="0"/>
          </p:cNvCxnSpPr>
          <p:nvPr/>
        </p:nvCxnSpPr>
        <p:spPr>
          <a:xfrm flipH="1">
            <a:off x="1362439" y="2598964"/>
            <a:ext cx="878416" cy="814043"/>
          </a:xfrm>
          <a:prstGeom prst="straightConnector1">
            <a:avLst/>
          </a:pr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1" name="直線矢印コネクタ 100"/>
          <p:cNvCxnSpPr>
            <a:endCxn id="57" idx="0"/>
          </p:cNvCxnSpPr>
          <p:nvPr/>
        </p:nvCxnSpPr>
        <p:spPr>
          <a:xfrm>
            <a:off x="2240855" y="2598964"/>
            <a:ext cx="800499" cy="803193"/>
          </a:xfrm>
          <a:prstGeom prst="straightConnector1">
            <a:avLst/>
          </a:pr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4" name="直線矢印コネクタ 103"/>
          <p:cNvCxnSpPr>
            <a:endCxn id="58" idx="0"/>
          </p:cNvCxnSpPr>
          <p:nvPr/>
        </p:nvCxnSpPr>
        <p:spPr>
          <a:xfrm>
            <a:off x="2240855" y="2598964"/>
            <a:ext cx="1622286" cy="803193"/>
          </a:xfrm>
          <a:prstGeom prst="straightConnector1">
            <a:avLst/>
          </a:pr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19" name="スライド番号プレースホルダー 118"/>
          <p:cNvSpPr>
            <a:spLocks noGrp="1"/>
          </p:cNvSpPr>
          <p:nvPr>
            <p:ph type="sldNum" sz="quarter" idx="12"/>
          </p:nvPr>
        </p:nvSpPr>
        <p:spPr/>
        <p:txBody>
          <a:bodyPr/>
          <a:lstStyle/>
          <a:p>
            <a:fld id="{222DB5DA-3993-6941-A4DD-FBF7FE7FC33A}" type="slidenum">
              <a:rPr kumimoji="1" lang="ja-JP" altLang="en-US" smtClean="0">
                <a:latin typeface="Arial"/>
                <a:cs typeface="Arial"/>
              </a:rPr>
              <a:t>19</a:t>
            </a:fld>
            <a:endParaRPr kumimoji="1" lang="ja-JP" altLang="en-US">
              <a:latin typeface="Arial"/>
              <a:cs typeface="Arial"/>
            </a:endParaRPr>
          </a:p>
        </p:txBody>
      </p:sp>
      <p:sp>
        <p:nvSpPr>
          <p:cNvPr id="120" name="テキスト ボックス 119"/>
          <p:cNvSpPr txBox="1"/>
          <p:nvPr/>
        </p:nvSpPr>
        <p:spPr>
          <a:xfrm>
            <a:off x="1350863" y="3932320"/>
            <a:ext cx="1559642" cy="338554"/>
          </a:xfrm>
          <a:prstGeom prst="rect">
            <a:avLst/>
          </a:prstGeom>
          <a:noFill/>
        </p:spPr>
        <p:txBody>
          <a:bodyPr wrap="none" rtlCol="0">
            <a:spAutoFit/>
          </a:bodyPr>
          <a:lstStyle/>
          <a:p>
            <a:r>
              <a:rPr kumimoji="1" lang="en-US" altLang="ja-JP" sz="1600" dirty="0" smtClean="0">
                <a:latin typeface="Arial"/>
                <a:cs typeface="Arial"/>
              </a:rPr>
              <a:t>0.9054~0.9055</a:t>
            </a:r>
            <a:endParaRPr kumimoji="1" lang="ja-JP" altLang="en-US" sz="1600" dirty="0">
              <a:latin typeface="Arial"/>
              <a:cs typeface="Arial"/>
            </a:endParaRPr>
          </a:p>
        </p:txBody>
      </p:sp>
    </p:spTree>
    <p:custDataLst>
      <p:tags r:id="rId1"/>
    </p:custDataLst>
    <p:extLst>
      <p:ext uri="{BB962C8B-B14F-4D97-AF65-F5344CB8AC3E}">
        <p14:creationId xmlns:p14="http://schemas.microsoft.com/office/powerpoint/2010/main" val="3184006007"/>
      </p:ext>
    </p:extLst>
  </p:cSld>
  <p:clrMapOvr>
    <a:masterClrMapping/>
  </p:clrMapOvr>
  <mc:AlternateContent xmlns:mc="http://schemas.openxmlformats.org/markup-compatibility/2006" xmlns:p14="http://schemas.microsoft.com/office/powerpoint/2010/main">
    <mc:Choice Requires="p14">
      <p:transition spd="slow" p14:dur="2000" advTm="45734"/>
    </mc:Choice>
    <mc:Fallback xmlns="">
      <p:transition xmlns:p14="http://schemas.microsoft.com/office/powerpoint/2010/main" spd="slow" advTm="4573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9" presetClass="emph" presetSubtype="0" grpId="0" nodeType="withEffect">
                                  <p:stCondLst>
                                    <p:cond delay="0"/>
                                  </p:stCondLst>
                                  <p:childTnLst>
                                    <p:set>
                                      <p:cBhvr rctx="PPT">
                                        <p:cTn id="54" dur="indefinite"/>
                                        <p:tgtEl>
                                          <p:spTgt spid="11"/>
                                        </p:tgtEl>
                                        <p:attrNameLst>
                                          <p:attrName>style.opacity</p:attrName>
                                        </p:attrNameLst>
                                      </p:cBhvr>
                                      <p:to>
                                        <p:strVal val="0.5"/>
                                      </p:to>
                                    </p:set>
                                    <p:animEffect filter="image" prLst="opacity: 0.5">
                                      <p:cBhvr rctx="IE">
                                        <p:cTn id="55" dur="indefinite"/>
                                        <p:tgtEl>
                                          <p:spTgt spid="11"/>
                                        </p:tgtEl>
                                      </p:cBhvr>
                                    </p:animEffect>
                                  </p:childTnLst>
                                </p:cTn>
                              </p:par>
                              <p:par>
                                <p:cTn id="56" presetID="9" presetClass="emph" presetSubtype="0" grpId="0" nodeType="withEffect">
                                  <p:stCondLst>
                                    <p:cond delay="0"/>
                                  </p:stCondLst>
                                  <p:childTnLst>
                                    <p:set>
                                      <p:cBhvr rctx="PPT">
                                        <p:cTn id="57" dur="indefinite"/>
                                        <p:tgtEl>
                                          <p:spTgt spid="13"/>
                                        </p:tgtEl>
                                        <p:attrNameLst>
                                          <p:attrName>style.opacity</p:attrName>
                                        </p:attrNameLst>
                                      </p:cBhvr>
                                      <p:to>
                                        <p:strVal val="0.5"/>
                                      </p:to>
                                    </p:set>
                                    <p:animEffect filter="image" prLst="opacity: 0.5">
                                      <p:cBhvr rctx="IE">
                                        <p:cTn id="58" dur="indefinite"/>
                                        <p:tgtEl>
                                          <p:spTgt spid="13"/>
                                        </p:tgtEl>
                                      </p:cBhvr>
                                    </p:animEffect>
                                  </p:childTnLst>
                                </p:cTn>
                              </p:par>
                              <p:par>
                                <p:cTn id="59" presetID="9" presetClass="emph" presetSubtype="0" grpId="0" nodeType="withEffect">
                                  <p:stCondLst>
                                    <p:cond delay="0"/>
                                  </p:stCondLst>
                                  <p:childTnLst>
                                    <p:set>
                                      <p:cBhvr rctx="PPT">
                                        <p:cTn id="60" dur="indefinite"/>
                                        <p:tgtEl>
                                          <p:spTgt spid="14"/>
                                        </p:tgtEl>
                                        <p:attrNameLst>
                                          <p:attrName>style.opacity</p:attrName>
                                        </p:attrNameLst>
                                      </p:cBhvr>
                                      <p:to>
                                        <p:strVal val="0.5"/>
                                      </p:to>
                                    </p:set>
                                    <p:animEffect filter="image" prLst="opacity: 0.5">
                                      <p:cBhvr rctx="IE">
                                        <p:cTn id="61" dur="indefinite"/>
                                        <p:tgtEl>
                                          <p:spTgt spid="14"/>
                                        </p:tgtEl>
                                      </p:cBhvr>
                                    </p:animEffect>
                                  </p:childTnLst>
                                </p:cTn>
                              </p:par>
                              <p:par>
                                <p:cTn id="62" presetID="9" presetClass="emph" presetSubtype="0" grpId="0" nodeType="withEffect">
                                  <p:stCondLst>
                                    <p:cond delay="0"/>
                                  </p:stCondLst>
                                  <p:childTnLst>
                                    <p:set>
                                      <p:cBhvr rctx="PPT">
                                        <p:cTn id="63" dur="indefinite"/>
                                        <p:tgtEl>
                                          <p:spTgt spid="15"/>
                                        </p:tgtEl>
                                        <p:attrNameLst>
                                          <p:attrName>style.opacity</p:attrName>
                                        </p:attrNameLst>
                                      </p:cBhvr>
                                      <p:to>
                                        <p:strVal val="0.5"/>
                                      </p:to>
                                    </p:set>
                                    <p:animEffect filter="image" prLst="opacity: 0.5">
                                      <p:cBhvr rctx="IE">
                                        <p:cTn id="64" dur="indefinite"/>
                                        <p:tgtEl>
                                          <p:spTgt spid="15"/>
                                        </p:tgtEl>
                                      </p:cBhvr>
                                    </p:animEffect>
                                  </p:childTnLst>
                                </p:cTn>
                              </p:par>
                              <p:par>
                                <p:cTn id="65" presetID="9" presetClass="emph" presetSubtype="0" grpId="0" nodeType="withEffect">
                                  <p:stCondLst>
                                    <p:cond delay="0"/>
                                  </p:stCondLst>
                                  <p:childTnLst>
                                    <p:set>
                                      <p:cBhvr rctx="PPT">
                                        <p:cTn id="66" dur="indefinite"/>
                                        <p:tgtEl>
                                          <p:spTgt spid="16"/>
                                        </p:tgtEl>
                                        <p:attrNameLst>
                                          <p:attrName>style.opacity</p:attrName>
                                        </p:attrNameLst>
                                      </p:cBhvr>
                                      <p:to>
                                        <p:strVal val="0.5"/>
                                      </p:to>
                                    </p:set>
                                    <p:animEffect filter="image" prLst="opacity: 0.5">
                                      <p:cBhvr rctx="IE">
                                        <p:cTn id="67" dur="indefinite"/>
                                        <p:tgtEl>
                                          <p:spTgt spid="16"/>
                                        </p:tgtEl>
                                      </p:cBhvr>
                                    </p:animEffect>
                                  </p:childTnLst>
                                </p:cTn>
                              </p:par>
                              <p:par>
                                <p:cTn id="68" presetID="9" presetClass="emph" presetSubtype="0" grpId="0" nodeType="withEffect">
                                  <p:stCondLst>
                                    <p:cond delay="0"/>
                                  </p:stCondLst>
                                  <p:childTnLst>
                                    <p:set>
                                      <p:cBhvr rctx="PPT">
                                        <p:cTn id="69" dur="indefinite"/>
                                        <p:tgtEl>
                                          <p:spTgt spid="17"/>
                                        </p:tgtEl>
                                        <p:attrNameLst>
                                          <p:attrName>style.opacity</p:attrName>
                                        </p:attrNameLst>
                                      </p:cBhvr>
                                      <p:to>
                                        <p:strVal val="0.5"/>
                                      </p:to>
                                    </p:set>
                                    <p:animEffect filter="image" prLst="opacity: 0.5">
                                      <p:cBhvr rctx="IE">
                                        <p:cTn id="70" dur="indefinite"/>
                                        <p:tgtEl>
                                          <p:spTgt spid="17"/>
                                        </p:tgtEl>
                                      </p:cBhvr>
                                    </p:animEffect>
                                  </p:childTnLst>
                                </p:cTn>
                              </p:par>
                              <p:par>
                                <p:cTn id="71" presetID="9" presetClass="emph" presetSubtype="0" nodeType="withEffect">
                                  <p:stCondLst>
                                    <p:cond delay="0"/>
                                  </p:stCondLst>
                                  <p:childTnLst>
                                    <p:set>
                                      <p:cBhvr rctx="PPT">
                                        <p:cTn id="72" dur="indefinite"/>
                                        <p:tgtEl>
                                          <p:spTgt spid="18"/>
                                        </p:tgtEl>
                                        <p:attrNameLst>
                                          <p:attrName>style.opacity</p:attrName>
                                        </p:attrNameLst>
                                      </p:cBhvr>
                                      <p:to>
                                        <p:strVal val="0.5"/>
                                      </p:to>
                                    </p:set>
                                    <p:animEffect filter="image" prLst="opacity: 0.5">
                                      <p:cBhvr rctx="IE">
                                        <p:cTn id="73" dur="indefinite"/>
                                        <p:tgtEl>
                                          <p:spTgt spid="18"/>
                                        </p:tgtEl>
                                      </p:cBhvr>
                                    </p:animEffect>
                                  </p:childTnLst>
                                </p:cTn>
                              </p:par>
                              <p:par>
                                <p:cTn id="74" presetID="9" presetClass="emph" presetSubtype="0" grpId="0" nodeType="withEffect">
                                  <p:stCondLst>
                                    <p:cond delay="0"/>
                                  </p:stCondLst>
                                  <p:childTnLst>
                                    <p:set>
                                      <p:cBhvr rctx="PPT">
                                        <p:cTn id="75" dur="indefinite"/>
                                        <p:tgtEl>
                                          <p:spTgt spid="22"/>
                                        </p:tgtEl>
                                        <p:attrNameLst>
                                          <p:attrName>style.opacity</p:attrName>
                                        </p:attrNameLst>
                                      </p:cBhvr>
                                      <p:to>
                                        <p:strVal val="0.5"/>
                                      </p:to>
                                    </p:set>
                                    <p:animEffect filter="image" prLst="opacity: 0.5">
                                      <p:cBhvr rctx="IE">
                                        <p:cTn id="76" dur="indefinite"/>
                                        <p:tgtEl>
                                          <p:spTgt spid="22"/>
                                        </p:tgtEl>
                                      </p:cBhvr>
                                    </p:animEffect>
                                  </p:childTnLst>
                                </p:cTn>
                              </p:par>
                              <p:par>
                                <p:cTn id="77" presetID="9" presetClass="emph" presetSubtype="0" grpId="0" nodeType="withEffect">
                                  <p:stCondLst>
                                    <p:cond delay="0"/>
                                  </p:stCondLst>
                                  <p:childTnLst>
                                    <p:set>
                                      <p:cBhvr rctx="PPT">
                                        <p:cTn id="78" dur="indefinite"/>
                                        <p:tgtEl>
                                          <p:spTgt spid="23"/>
                                        </p:tgtEl>
                                        <p:attrNameLst>
                                          <p:attrName>style.opacity</p:attrName>
                                        </p:attrNameLst>
                                      </p:cBhvr>
                                      <p:to>
                                        <p:strVal val="0.5"/>
                                      </p:to>
                                    </p:set>
                                    <p:animEffect filter="image" prLst="opacity: 0.5">
                                      <p:cBhvr rctx="IE">
                                        <p:cTn id="79" dur="indefinite"/>
                                        <p:tgtEl>
                                          <p:spTgt spid="23"/>
                                        </p:tgtEl>
                                      </p:cBhvr>
                                    </p:animEffect>
                                  </p:childTnLst>
                                </p:cTn>
                              </p:par>
                              <p:par>
                                <p:cTn id="80" presetID="9" presetClass="emph" presetSubtype="0" nodeType="withEffect">
                                  <p:stCondLst>
                                    <p:cond delay="0"/>
                                  </p:stCondLst>
                                  <p:childTnLst>
                                    <p:set>
                                      <p:cBhvr rctx="PPT">
                                        <p:cTn id="81" dur="indefinite"/>
                                        <p:tgtEl>
                                          <p:spTgt spid="27"/>
                                        </p:tgtEl>
                                        <p:attrNameLst>
                                          <p:attrName>style.opacity</p:attrName>
                                        </p:attrNameLst>
                                      </p:cBhvr>
                                      <p:to>
                                        <p:strVal val="0.5"/>
                                      </p:to>
                                    </p:set>
                                    <p:animEffect filter="image" prLst="opacity: 0.5">
                                      <p:cBhvr rctx="IE">
                                        <p:cTn id="82" dur="indefinite"/>
                                        <p:tgtEl>
                                          <p:spTgt spid="27"/>
                                        </p:tgtEl>
                                      </p:cBhvr>
                                    </p:animEffect>
                                  </p:childTnLst>
                                </p:cTn>
                              </p:par>
                              <p:par>
                                <p:cTn id="83" presetID="9" presetClass="emph" presetSubtype="0" nodeType="withEffect">
                                  <p:stCondLst>
                                    <p:cond delay="0"/>
                                  </p:stCondLst>
                                  <p:childTnLst>
                                    <p:set>
                                      <p:cBhvr rctx="PPT">
                                        <p:cTn id="84" dur="indefinite"/>
                                        <p:tgtEl>
                                          <p:spTgt spid="28"/>
                                        </p:tgtEl>
                                        <p:attrNameLst>
                                          <p:attrName>style.opacity</p:attrName>
                                        </p:attrNameLst>
                                      </p:cBhvr>
                                      <p:to>
                                        <p:strVal val="0.5"/>
                                      </p:to>
                                    </p:set>
                                    <p:animEffect filter="image" prLst="opacity: 0.5">
                                      <p:cBhvr rctx="IE">
                                        <p:cTn id="85" dur="indefinite"/>
                                        <p:tgtEl>
                                          <p:spTgt spid="28"/>
                                        </p:tgtEl>
                                      </p:cBhvr>
                                    </p:animEffect>
                                  </p:childTnLst>
                                </p:cTn>
                              </p:par>
                              <p:par>
                                <p:cTn id="86" presetID="9" presetClass="emph" presetSubtype="0" nodeType="withEffect">
                                  <p:stCondLst>
                                    <p:cond delay="0"/>
                                  </p:stCondLst>
                                  <p:childTnLst>
                                    <p:set>
                                      <p:cBhvr rctx="PPT">
                                        <p:cTn id="87" dur="indefinite"/>
                                        <p:tgtEl>
                                          <p:spTgt spid="29"/>
                                        </p:tgtEl>
                                        <p:attrNameLst>
                                          <p:attrName>style.opacity</p:attrName>
                                        </p:attrNameLst>
                                      </p:cBhvr>
                                      <p:to>
                                        <p:strVal val="0.5"/>
                                      </p:to>
                                    </p:set>
                                    <p:animEffect filter="image" prLst="opacity: 0.5">
                                      <p:cBhvr rctx="IE">
                                        <p:cTn id="88" dur="indefinite"/>
                                        <p:tgtEl>
                                          <p:spTgt spid="29"/>
                                        </p:tgtEl>
                                      </p:cBhvr>
                                    </p:animEffect>
                                  </p:childTnLst>
                                </p:cTn>
                              </p:par>
                              <p:par>
                                <p:cTn id="89" presetID="9" presetClass="emph" presetSubtype="0" grpId="0" nodeType="withEffect">
                                  <p:stCondLst>
                                    <p:cond delay="0"/>
                                  </p:stCondLst>
                                  <p:childTnLst>
                                    <p:set>
                                      <p:cBhvr rctx="PPT">
                                        <p:cTn id="90" dur="indefinite"/>
                                        <p:tgtEl>
                                          <p:spTgt spid="30"/>
                                        </p:tgtEl>
                                        <p:attrNameLst>
                                          <p:attrName>style.opacity</p:attrName>
                                        </p:attrNameLst>
                                      </p:cBhvr>
                                      <p:to>
                                        <p:strVal val="0.5"/>
                                      </p:to>
                                    </p:set>
                                    <p:animEffect filter="image" prLst="opacity: 0.5">
                                      <p:cBhvr rctx="IE">
                                        <p:cTn id="91" dur="indefinite"/>
                                        <p:tgtEl>
                                          <p:spTgt spid="30"/>
                                        </p:tgtEl>
                                      </p:cBhvr>
                                    </p:animEffect>
                                  </p:childTnLst>
                                </p:cTn>
                              </p:par>
                              <p:par>
                                <p:cTn id="92" presetID="9" presetClass="emph" presetSubtype="0" grpId="0" nodeType="withEffect">
                                  <p:stCondLst>
                                    <p:cond delay="0"/>
                                  </p:stCondLst>
                                  <p:childTnLst>
                                    <p:set>
                                      <p:cBhvr rctx="PPT">
                                        <p:cTn id="93" dur="indefinite"/>
                                        <p:tgtEl>
                                          <p:spTgt spid="36"/>
                                        </p:tgtEl>
                                        <p:attrNameLst>
                                          <p:attrName>style.opacity</p:attrName>
                                        </p:attrNameLst>
                                      </p:cBhvr>
                                      <p:to>
                                        <p:strVal val="0.5"/>
                                      </p:to>
                                    </p:set>
                                    <p:animEffect filter="image" prLst="opacity: 0.5">
                                      <p:cBhvr rctx="IE">
                                        <p:cTn id="94" dur="indefinite"/>
                                        <p:tgtEl>
                                          <p:spTgt spid="36"/>
                                        </p:tgtEl>
                                      </p:cBhvr>
                                    </p:animEffect>
                                  </p:childTnLst>
                                </p:cTn>
                              </p:par>
                              <p:par>
                                <p:cTn id="95" presetID="9" presetClass="emph" presetSubtype="0" grpId="0" nodeType="withEffect">
                                  <p:stCondLst>
                                    <p:cond delay="0"/>
                                  </p:stCondLst>
                                  <p:childTnLst>
                                    <p:set>
                                      <p:cBhvr rctx="PPT">
                                        <p:cTn id="96" dur="indefinite"/>
                                        <p:tgtEl>
                                          <p:spTgt spid="37"/>
                                        </p:tgtEl>
                                        <p:attrNameLst>
                                          <p:attrName>style.opacity</p:attrName>
                                        </p:attrNameLst>
                                      </p:cBhvr>
                                      <p:to>
                                        <p:strVal val="0.5"/>
                                      </p:to>
                                    </p:set>
                                    <p:animEffect filter="image" prLst="opacity: 0.5">
                                      <p:cBhvr rctx="IE">
                                        <p:cTn id="97" dur="indefinite"/>
                                        <p:tgtEl>
                                          <p:spTgt spid="37"/>
                                        </p:tgtEl>
                                      </p:cBhvr>
                                    </p:animEffect>
                                  </p:childTnLst>
                                </p:cTn>
                              </p:par>
                              <p:par>
                                <p:cTn id="98" presetID="9" presetClass="emph" presetSubtype="0" grpId="0" nodeType="withEffect">
                                  <p:stCondLst>
                                    <p:cond delay="0"/>
                                  </p:stCondLst>
                                  <p:childTnLst>
                                    <p:set>
                                      <p:cBhvr rctx="PPT">
                                        <p:cTn id="99" dur="indefinite"/>
                                        <p:tgtEl>
                                          <p:spTgt spid="38"/>
                                        </p:tgtEl>
                                        <p:attrNameLst>
                                          <p:attrName>style.opacity</p:attrName>
                                        </p:attrNameLst>
                                      </p:cBhvr>
                                      <p:to>
                                        <p:strVal val="0.5"/>
                                      </p:to>
                                    </p:set>
                                    <p:animEffect filter="image" prLst="opacity: 0.5">
                                      <p:cBhvr rctx="IE">
                                        <p:cTn id="100" dur="indefinite"/>
                                        <p:tgtEl>
                                          <p:spTgt spid="38"/>
                                        </p:tgtEl>
                                      </p:cBhvr>
                                    </p:animEffect>
                                  </p:childTnLst>
                                </p:cTn>
                              </p:par>
                              <p:par>
                                <p:cTn id="101" presetID="9" presetClass="emph" presetSubtype="0" grpId="0" nodeType="withEffect">
                                  <p:stCondLst>
                                    <p:cond delay="0"/>
                                  </p:stCondLst>
                                  <p:childTnLst>
                                    <p:set>
                                      <p:cBhvr rctx="PPT">
                                        <p:cTn id="102" dur="indefinite"/>
                                        <p:tgtEl>
                                          <p:spTgt spid="39"/>
                                        </p:tgtEl>
                                        <p:attrNameLst>
                                          <p:attrName>style.opacity</p:attrName>
                                        </p:attrNameLst>
                                      </p:cBhvr>
                                      <p:to>
                                        <p:strVal val="0.5"/>
                                      </p:to>
                                    </p:set>
                                    <p:animEffect filter="image" prLst="opacity: 0.5">
                                      <p:cBhvr rctx="IE">
                                        <p:cTn id="103" dur="indefinite"/>
                                        <p:tgtEl>
                                          <p:spTgt spid="39"/>
                                        </p:tgtEl>
                                      </p:cBhvr>
                                    </p:animEffect>
                                  </p:childTnLst>
                                </p:cTn>
                              </p:par>
                              <p:par>
                                <p:cTn id="104" presetID="9" presetClass="emph" presetSubtype="0" grpId="0" nodeType="withEffect">
                                  <p:stCondLst>
                                    <p:cond delay="0"/>
                                  </p:stCondLst>
                                  <p:childTnLst>
                                    <p:set>
                                      <p:cBhvr rctx="PPT">
                                        <p:cTn id="105" dur="indefinite"/>
                                        <p:tgtEl>
                                          <p:spTgt spid="40"/>
                                        </p:tgtEl>
                                        <p:attrNameLst>
                                          <p:attrName>style.opacity</p:attrName>
                                        </p:attrNameLst>
                                      </p:cBhvr>
                                      <p:to>
                                        <p:strVal val="0.5"/>
                                      </p:to>
                                    </p:set>
                                    <p:animEffect filter="image" prLst="opacity: 0.5">
                                      <p:cBhvr rctx="IE">
                                        <p:cTn id="106" dur="indefinite"/>
                                        <p:tgtEl>
                                          <p:spTgt spid="40"/>
                                        </p:tgtEl>
                                      </p:cBhvr>
                                    </p:animEffect>
                                  </p:childTnLst>
                                </p:cTn>
                              </p:par>
                              <p:par>
                                <p:cTn id="107" presetID="9" presetClass="emph" presetSubtype="0" nodeType="withEffect">
                                  <p:stCondLst>
                                    <p:cond delay="0"/>
                                  </p:stCondLst>
                                  <p:childTnLst>
                                    <p:set>
                                      <p:cBhvr rctx="PPT">
                                        <p:cTn id="108" dur="indefinite"/>
                                        <p:tgtEl>
                                          <p:spTgt spid="41"/>
                                        </p:tgtEl>
                                        <p:attrNameLst>
                                          <p:attrName>style.opacity</p:attrName>
                                        </p:attrNameLst>
                                      </p:cBhvr>
                                      <p:to>
                                        <p:strVal val="0.5"/>
                                      </p:to>
                                    </p:set>
                                    <p:animEffect filter="image" prLst="opacity: 0.5">
                                      <p:cBhvr rctx="IE">
                                        <p:cTn id="109" dur="indefinite"/>
                                        <p:tgtEl>
                                          <p:spTgt spid="41"/>
                                        </p:tgtEl>
                                      </p:cBhvr>
                                    </p:animEffect>
                                  </p:childTnLst>
                                </p:cTn>
                              </p:par>
                              <p:par>
                                <p:cTn id="110" presetID="9" presetClass="emph" presetSubtype="0" grpId="0" nodeType="withEffect">
                                  <p:stCondLst>
                                    <p:cond delay="0"/>
                                  </p:stCondLst>
                                  <p:childTnLst>
                                    <p:set>
                                      <p:cBhvr rctx="PPT">
                                        <p:cTn id="111" dur="indefinite"/>
                                        <p:tgtEl>
                                          <p:spTgt spid="42"/>
                                        </p:tgtEl>
                                        <p:attrNameLst>
                                          <p:attrName>style.opacity</p:attrName>
                                        </p:attrNameLst>
                                      </p:cBhvr>
                                      <p:to>
                                        <p:strVal val="0.5"/>
                                      </p:to>
                                    </p:set>
                                    <p:animEffect filter="image" prLst="opacity: 0.5">
                                      <p:cBhvr rctx="IE">
                                        <p:cTn id="112" dur="indefinite"/>
                                        <p:tgtEl>
                                          <p:spTgt spid="42"/>
                                        </p:tgtEl>
                                      </p:cBhvr>
                                    </p:animEffect>
                                  </p:childTnLst>
                                </p:cTn>
                              </p:par>
                              <p:par>
                                <p:cTn id="113" presetID="9" presetClass="emph" presetSubtype="0" grpId="0" nodeType="withEffect">
                                  <p:stCondLst>
                                    <p:cond delay="0"/>
                                  </p:stCondLst>
                                  <p:childTnLst>
                                    <p:set>
                                      <p:cBhvr rctx="PPT">
                                        <p:cTn id="114" dur="indefinite"/>
                                        <p:tgtEl>
                                          <p:spTgt spid="43"/>
                                        </p:tgtEl>
                                        <p:attrNameLst>
                                          <p:attrName>style.opacity</p:attrName>
                                        </p:attrNameLst>
                                      </p:cBhvr>
                                      <p:to>
                                        <p:strVal val="0.5"/>
                                      </p:to>
                                    </p:set>
                                    <p:animEffect filter="image" prLst="opacity: 0.5">
                                      <p:cBhvr rctx="IE">
                                        <p:cTn id="115" dur="indefinite"/>
                                        <p:tgtEl>
                                          <p:spTgt spid="43"/>
                                        </p:tgtEl>
                                      </p:cBhvr>
                                    </p:animEffect>
                                  </p:childTnLst>
                                </p:cTn>
                              </p:par>
                              <p:par>
                                <p:cTn id="116" presetID="1"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animBg="1"/>
      <p:bldP spid="15" grpId="0"/>
      <p:bldP spid="16" grpId="0" animBg="1"/>
      <p:bldP spid="17" grpId="0"/>
      <p:bldP spid="22" grpId="0" animBg="1"/>
      <p:bldP spid="23" grpId="0"/>
      <p:bldP spid="30" grpId="0"/>
      <p:bldP spid="36" grpId="0"/>
      <p:bldP spid="37" grpId="0"/>
      <p:bldP spid="38" grpId="0"/>
      <p:bldP spid="39" grpId="0"/>
      <p:bldP spid="40" grpId="0"/>
      <p:bldP spid="42" grpId="0"/>
      <p:bldP spid="43" grpId="0"/>
      <p:bldP spid="55" grpId="0" animBg="1"/>
      <p:bldP spid="56" grpId="0" animBg="1"/>
      <p:bldP spid="57" grpId="0" animBg="1"/>
      <p:bldP spid="58" grpId="0" animBg="1"/>
      <p:bldP spid="78" grpId="0" animBg="1"/>
      <p:bldP spid="79" grpId="0" animBg="1"/>
      <p:bldP spid="80" grpId="0" animBg="1"/>
      <p:bldP spid="81" grpId="0" animBg="1"/>
      <p:bldP spid="85" grpId="0" animBg="1"/>
      <p:bldP spid="96" grpId="0"/>
      <p:bldP spid="1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正方形/長方形 76"/>
          <p:cNvSpPr/>
          <p:nvPr/>
        </p:nvSpPr>
        <p:spPr>
          <a:xfrm>
            <a:off x="29649" y="1101513"/>
            <a:ext cx="2802364" cy="1235423"/>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 name="タイトル 1"/>
          <p:cNvSpPr>
            <a:spLocks noGrp="1"/>
          </p:cNvSpPr>
          <p:nvPr>
            <p:ph type="title"/>
          </p:nvPr>
        </p:nvSpPr>
        <p:spPr/>
        <p:txBody>
          <a:bodyPr>
            <a:noAutofit/>
          </a:bodyPr>
          <a:lstStyle/>
          <a:p>
            <a:r>
              <a:rPr lang="en-US" altLang="ja-JP" sz="3200" dirty="0" smtClean="0">
                <a:latin typeface="Arial"/>
                <a:cs typeface="Arial"/>
              </a:rPr>
              <a:t>New data with partly </a:t>
            </a:r>
            <a:r>
              <a:rPr lang="en-US" altLang="ja-JP" sz="3200" dirty="0">
                <a:latin typeface="Arial"/>
                <a:cs typeface="Arial"/>
              </a:rPr>
              <a:t>different features</a:t>
            </a:r>
            <a:endParaRPr kumimoji="1" lang="ja-JP" altLang="en-US" sz="3200" dirty="0">
              <a:latin typeface="Arial"/>
              <a:cs typeface="Arial"/>
            </a:endParaRPr>
          </a:p>
        </p:txBody>
      </p:sp>
      <p:sp>
        <p:nvSpPr>
          <p:cNvPr id="7" name="正方形/長方形 6"/>
          <p:cNvSpPr/>
          <p:nvPr/>
        </p:nvSpPr>
        <p:spPr>
          <a:xfrm>
            <a:off x="925199" y="3116453"/>
            <a:ext cx="1715020" cy="1113353"/>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8" name="テキスト ボックス 7"/>
          <p:cNvSpPr txBox="1"/>
          <p:nvPr/>
        </p:nvSpPr>
        <p:spPr>
          <a:xfrm>
            <a:off x="928486" y="3191979"/>
            <a:ext cx="1673242" cy="923330"/>
          </a:xfrm>
          <a:prstGeom prst="rect">
            <a:avLst/>
          </a:prstGeom>
          <a:noFill/>
        </p:spPr>
        <p:txBody>
          <a:bodyPr wrap="none" rtlCol="0">
            <a:spAutoFit/>
          </a:bodyPr>
          <a:lstStyle/>
          <a:p>
            <a:pPr algn="ctr"/>
            <a:r>
              <a:rPr kumimoji="1" lang="en-US" altLang="ja-JP" dirty="0" smtClean="0">
                <a:latin typeface="Arial"/>
                <a:cs typeface="Arial"/>
              </a:rPr>
              <a:t>Basic</a:t>
            </a:r>
          </a:p>
          <a:p>
            <a:pPr algn="ctr"/>
            <a:r>
              <a:rPr lang="en-US" altLang="ja-JP" dirty="0" smtClean="0">
                <a:latin typeface="Arial"/>
                <a:cs typeface="Arial"/>
              </a:rPr>
              <a:t>Based on user</a:t>
            </a:r>
          </a:p>
          <a:p>
            <a:pPr algn="ctr"/>
            <a:r>
              <a:rPr kumimoji="1" lang="en-US" altLang="ja-JP" dirty="0" smtClean="0">
                <a:latin typeface="Arial"/>
                <a:cs typeface="Arial"/>
              </a:rPr>
              <a:t>For 10 days</a:t>
            </a:r>
            <a:endParaRPr kumimoji="1" lang="ja-JP" altLang="en-US" dirty="0">
              <a:latin typeface="Arial"/>
              <a:cs typeface="Arial"/>
            </a:endParaRPr>
          </a:p>
        </p:txBody>
      </p:sp>
      <p:sp>
        <p:nvSpPr>
          <p:cNvPr id="9" name="テキスト ボックス 8"/>
          <p:cNvSpPr txBox="1"/>
          <p:nvPr/>
        </p:nvSpPr>
        <p:spPr>
          <a:xfrm>
            <a:off x="2857933" y="3309797"/>
            <a:ext cx="424315" cy="584776"/>
          </a:xfrm>
          <a:prstGeom prst="rect">
            <a:avLst/>
          </a:prstGeom>
          <a:noFill/>
        </p:spPr>
        <p:txBody>
          <a:bodyPr wrap="none" rtlCol="0">
            <a:spAutoFit/>
          </a:bodyPr>
          <a:lstStyle/>
          <a:p>
            <a:r>
              <a:rPr kumimoji="1" lang="en-US" altLang="ja-JP" sz="3200" dirty="0" smtClean="0">
                <a:latin typeface="Arial"/>
                <a:cs typeface="Arial"/>
              </a:rPr>
              <a:t>+</a:t>
            </a:r>
            <a:endParaRPr kumimoji="1" lang="ja-JP" altLang="en-US" sz="3200" dirty="0">
              <a:latin typeface="Arial"/>
              <a:cs typeface="Arial"/>
            </a:endParaRPr>
          </a:p>
        </p:txBody>
      </p:sp>
      <p:grpSp>
        <p:nvGrpSpPr>
          <p:cNvPr id="14" name="図形グループ 13"/>
          <p:cNvGrpSpPr/>
          <p:nvPr/>
        </p:nvGrpSpPr>
        <p:grpSpPr>
          <a:xfrm>
            <a:off x="3484123" y="2230377"/>
            <a:ext cx="698238" cy="1047299"/>
            <a:chOff x="3794223" y="2176392"/>
            <a:chExt cx="1442684" cy="800401"/>
          </a:xfrm>
        </p:grpSpPr>
        <p:sp>
          <p:nvSpPr>
            <p:cNvPr id="15" name="正方形/長方形 14"/>
            <p:cNvSpPr/>
            <p:nvPr/>
          </p:nvSpPr>
          <p:spPr>
            <a:xfrm>
              <a:off x="3794223" y="2176392"/>
              <a:ext cx="1442684" cy="800401"/>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6" name="テキスト ボックス 15"/>
            <p:cNvSpPr txBox="1"/>
            <p:nvPr/>
          </p:nvSpPr>
          <p:spPr>
            <a:xfrm>
              <a:off x="3947597" y="2390326"/>
              <a:ext cx="1123462" cy="399872"/>
            </a:xfrm>
            <a:prstGeom prst="rect">
              <a:avLst/>
            </a:prstGeom>
            <a:noFill/>
          </p:spPr>
          <p:txBody>
            <a:bodyPr wrap="none" rtlCol="0">
              <a:spAutoFit/>
            </a:bodyPr>
            <a:lstStyle/>
            <a:p>
              <a:pPr algn="ctr"/>
              <a:r>
                <a:rPr kumimoji="1" lang="en-US" altLang="ja-JP" sz="2800" dirty="0" smtClean="0">
                  <a:latin typeface="Arial"/>
                  <a:cs typeface="Arial"/>
                </a:rPr>
                <a:t>②</a:t>
              </a:r>
              <a:endParaRPr kumimoji="1" lang="ja-JP" altLang="en-US" sz="2800" dirty="0">
                <a:latin typeface="Arial"/>
                <a:cs typeface="Arial"/>
              </a:endParaRPr>
            </a:p>
          </p:txBody>
        </p:sp>
      </p:grpSp>
      <p:grpSp>
        <p:nvGrpSpPr>
          <p:cNvPr id="17" name="図形グループ 16"/>
          <p:cNvGrpSpPr/>
          <p:nvPr/>
        </p:nvGrpSpPr>
        <p:grpSpPr>
          <a:xfrm>
            <a:off x="3484123" y="3967145"/>
            <a:ext cx="698238" cy="1047299"/>
            <a:chOff x="3794223" y="2176392"/>
            <a:chExt cx="1442684" cy="800401"/>
          </a:xfrm>
          <a:solidFill>
            <a:srgbClr val="FF6600"/>
          </a:solidFill>
        </p:grpSpPr>
        <p:sp>
          <p:nvSpPr>
            <p:cNvPr id="18" name="正方形/長方形 17"/>
            <p:cNvSpPr/>
            <p:nvPr/>
          </p:nvSpPr>
          <p:spPr>
            <a:xfrm>
              <a:off x="3794223" y="2176392"/>
              <a:ext cx="1442684" cy="800401"/>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9" name="テキスト ボックス 18"/>
            <p:cNvSpPr txBox="1"/>
            <p:nvPr/>
          </p:nvSpPr>
          <p:spPr>
            <a:xfrm>
              <a:off x="3947597" y="2390326"/>
              <a:ext cx="1123462" cy="399872"/>
            </a:xfrm>
            <a:prstGeom prst="rect">
              <a:avLst/>
            </a:prstGeom>
            <a:grpFill/>
          </p:spPr>
          <p:txBody>
            <a:bodyPr wrap="none" rtlCol="0">
              <a:spAutoFit/>
            </a:bodyPr>
            <a:lstStyle/>
            <a:p>
              <a:pPr algn="ctr"/>
              <a:r>
                <a:rPr lang="en-US" altLang="ja-JP" sz="2800" dirty="0" smtClean="0">
                  <a:latin typeface="Arial"/>
                  <a:cs typeface="Arial"/>
                </a:rPr>
                <a:t>⑥</a:t>
              </a:r>
              <a:endParaRPr kumimoji="1" lang="ja-JP" altLang="en-US" sz="2800" dirty="0">
                <a:latin typeface="Arial"/>
                <a:cs typeface="Arial"/>
              </a:endParaRPr>
            </a:p>
          </p:txBody>
        </p:sp>
      </p:grpSp>
      <p:grpSp>
        <p:nvGrpSpPr>
          <p:cNvPr id="20" name="図形グループ 19"/>
          <p:cNvGrpSpPr/>
          <p:nvPr/>
        </p:nvGrpSpPr>
        <p:grpSpPr>
          <a:xfrm>
            <a:off x="3484123" y="5171829"/>
            <a:ext cx="698238" cy="1047299"/>
            <a:chOff x="3794223" y="2176392"/>
            <a:chExt cx="1442684" cy="800401"/>
          </a:xfrm>
        </p:grpSpPr>
        <p:sp>
          <p:nvSpPr>
            <p:cNvPr id="21" name="正方形/長方形 20"/>
            <p:cNvSpPr/>
            <p:nvPr/>
          </p:nvSpPr>
          <p:spPr>
            <a:xfrm>
              <a:off x="3794223" y="2176392"/>
              <a:ext cx="1442684" cy="800401"/>
            </a:xfrm>
            <a:prstGeom prst="rect">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2" name="テキスト ボックス 21"/>
            <p:cNvSpPr txBox="1"/>
            <p:nvPr/>
          </p:nvSpPr>
          <p:spPr>
            <a:xfrm>
              <a:off x="3947597" y="2390326"/>
              <a:ext cx="1123462" cy="399872"/>
            </a:xfrm>
            <a:prstGeom prst="rect">
              <a:avLst/>
            </a:prstGeom>
            <a:noFill/>
          </p:spPr>
          <p:txBody>
            <a:bodyPr wrap="none" rtlCol="0">
              <a:spAutoFit/>
            </a:bodyPr>
            <a:lstStyle/>
            <a:p>
              <a:pPr algn="ctr"/>
              <a:r>
                <a:rPr lang="en-US" altLang="ja-JP" sz="2800" dirty="0" smtClean="0">
                  <a:latin typeface="Arial"/>
                  <a:cs typeface="Arial"/>
                </a:rPr>
                <a:t>⑦</a:t>
              </a:r>
              <a:endParaRPr kumimoji="1" lang="ja-JP" altLang="en-US" sz="2800" dirty="0">
                <a:latin typeface="Arial"/>
                <a:cs typeface="Arial"/>
              </a:endParaRPr>
            </a:p>
          </p:txBody>
        </p:sp>
      </p:grpSp>
      <p:grpSp>
        <p:nvGrpSpPr>
          <p:cNvPr id="23" name="図形グループ 22"/>
          <p:cNvGrpSpPr/>
          <p:nvPr/>
        </p:nvGrpSpPr>
        <p:grpSpPr>
          <a:xfrm>
            <a:off x="3484123" y="1040897"/>
            <a:ext cx="698238" cy="1047299"/>
            <a:chOff x="3794223" y="2176392"/>
            <a:chExt cx="1442684" cy="800401"/>
          </a:xfrm>
        </p:grpSpPr>
        <p:sp>
          <p:nvSpPr>
            <p:cNvPr id="24" name="正方形/長方形 23"/>
            <p:cNvSpPr/>
            <p:nvPr/>
          </p:nvSpPr>
          <p:spPr>
            <a:xfrm>
              <a:off x="3794223" y="2176392"/>
              <a:ext cx="1442684" cy="800401"/>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5" name="テキスト ボックス 24"/>
            <p:cNvSpPr txBox="1"/>
            <p:nvPr/>
          </p:nvSpPr>
          <p:spPr>
            <a:xfrm>
              <a:off x="3947597" y="2390326"/>
              <a:ext cx="1123462" cy="399872"/>
            </a:xfrm>
            <a:prstGeom prst="rect">
              <a:avLst/>
            </a:prstGeom>
            <a:noFill/>
          </p:spPr>
          <p:txBody>
            <a:bodyPr wrap="none" rtlCol="0">
              <a:spAutoFit/>
            </a:bodyPr>
            <a:lstStyle/>
            <a:p>
              <a:pPr algn="ctr"/>
              <a:r>
                <a:rPr lang="en-US" altLang="ja-JP" sz="2800" dirty="0" smtClean="0">
                  <a:latin typeface="Arial"/>
                  <a:cs typeface="Arial"/>
                </a:rPr>
                <a:t>①</a:t>
              </a:r>
              <a:endParaRPr kumimoji="1" lang="ja-JP" altLang="en-US" sz="2800" dirty="0">
                <a:latin typeface="Arial"/>
                <a:cs typeface="Arial"/>
              </a:endParaRPr>
            </a:p>
          </p:txBody>
        </p:sp>
      </p:grpSp>
      <p:grpSp>
        <p:nvGrpSpPr>
          <p:cNvPr id="26" name="図形グループ 25"/>
          <p:cNvGrpSpPr/>
          <p:nvPr/>
        </p:nvGrpSpPr>
        <p:grpSpPr>
          <a:xfrm>
            <a:off x="3804204" y="3474417"/>
            <a:ext cx="50255" cy="333842"/>
            <a:chOff x="5942466" y="3282602"/>
            <a:chExt cx="50255" cy="333842"/>
          </a:xfrm>
        </p:grpSpPr>
        <p:sp>
          <p:nvSpPr>
            <p:cNvPr id="27" name="円/楕円 26"/>
            <p:cNvSpPr/>
            <p:nvPr/>
          </p:nvSpPr>
          <p:spPr>
            <a:xfrm>
              <a:off x="5942466" y="3282602"/>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8" name="円/楕円 27"/>
            <p:cNvSpPr/>
            <p:nvPr/>
          </p:nvSpPr>
          <p:spPr>
            <a:xfrm>
              <a:off x="5943146" y="3427397"/>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29" name="円/楕円 28"/>
            <p:cNvSpPr/>
            <p:nvPr/>
          </p:nvSpPr>
          <p:spPr>
            <a:xfrm>
              <a:off x="5947002" y="3570725"/>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sp>
        <p:nvSpPr>
          <p:cNvPr id="30" name="テキスト ボックス 29"/>
          <p:cNvSpPr txBox="1"/>
          <p:nvPr/>
        </p:nvSpPr>
        <p:spPr>
          <a:xfrm>
            <a:off x="4425476" y="3332648"/>
            <a:ext cx="424315" cy="584776"/>
          </a:xfrm>
          <a:prstGeom prst="rect">
            <a:avLst/>
          </a:prstGeom>
          <a:noFill/>
        </p:spPr>
        <p:txBody>
          <a:bodyPr wrap="none" rtlCol="0">
            <a:spAutoFit/>
          </a:bodyPr>
          <a:lstStyle/>
          <a:p>
            <a:r>
              <a:rPr lang="en-US" altLang="ja-JP" sz="3200" dirty="0" smtClean="0">
                <a:latin typeface="Arial"/>
                <a:cs typeface="Arial"/>
              </a:rPr>
              <a:t>=</a:t>
            </a:r>
          </a:p>
        </p:txBody>
      </p:sp>
      <p:grpSp>
        <p:nvGrpSpPr>
          <p:cNvPr id="33" name="図形グループ 32"/>
          <p:cNvGrpSpPr/>
          <p:nvPr/>
        </p:nvGrpSpPr>
        <p:grpSpPr>
          <a:xfrm>
            <a:off x="4919059" y="1039960"/>
            <a:ext cx="1715020" cy="1113353"/>
            <a:chOff x="4274555" y="945170"/>
            <a:chExt cx="1715020" cy="1113353"/>
          </a:xfrm>
        </p:grpSpPr>
        <p:sp>
          <p:nvSpPr>
            <p:cNvPr id="31" name="正方形/長方形 30"/>
            <p:cNvSpPr/>
            <p:nvPr/>
          </p:nvSpPr>
          <p:spPr>
            <a:xfrm>
              <a:off x="4274555" y="945170"/>
              <a:ext cx="1715020" cy="1113353"/>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2" name="テキスト ボックス 31"/>
            <p:cNvSpPr txBox="1"/>
            <p:nvPr/>
          </p:nvSpPr>
          <p:spPr>
            <a:xfrm>
              <a:off x="4277842" y="1039101"/>
              <a:ext cx="1673242" cy="923330"/>
            </a:xfrm>
            <a:prstGeom prst="rect">
              <a:avLst/>
            </a:prstGeom>
            <a:noFill/>
          </p:spPr>
          <p:txBody>
            <a:bodyPr wrap="none" rtlCol="0">
              <a:spAutoFit/>
            </a:bodyPr>
            <a:lstStyle/>
            <a:p>
              <a:pPr algn="ctr"/>
              <a:r>
                <a:rPr kumimoji="1" lang="en-US" altLang="ja-JP" dirty="0" smtClean="0">
                  <a:latin typeface="Arial"/>
                  <a:cs typeface="Arial"/>
                </a:rPr>
                <a:t>Basic</a:t>
              </a:r>
            </a:p>
            <a:p>
              <a:pPr algn="ctr"/>
              <a:r>
                <a:rPr lang="en-US" altLang="ja-JP" dirty="0" smtClean="0">
                  <a:latin typeface="Arial"/>
                  <a:cs typeface="Arial"/>
                </a:rPr>
                <a:t>Based on user</a:t>
              </a:r>
            </a:p>
            <a:p>
              <a:pPr algn="ctr"/>
              <a:r>
                <a:rPr lang="en-US" altLang="ja-JP" dirty="0">
                  <a:latin typeface="Arial"/>
                  <a:cs typeface="Arial"/>
                </a:rPr>
                <a:t>For 10 </a:t>
              </a:r>
              <a:r>
                <a:rPr lang="en-US" altLang="ja-JP" dirty="0" smtClean="0">
                  <a:latin typeface="Arial"/>
                  <a:cs typeface="Arial"/>
                </a:rPr>
                <a:t>days</a:t>
              </a:r>
              <a:endParaRPr lang="ja-JP" altLang="en-US" dirty="0">
                <a:latin typeface="Arial"/>
                <a:cs typeface="Arial"/>
              </a:endParaRPr>
            </a:p>
          </p:txBody>
        </p:sp>
      </p:grpSp>
      <p:grpSp>
        <p:nvGrpSpPr>
          <p:cNvPr id="34" name="図形グループ 33"/>
          <p:cNvGrpSpPr/>
          <p:nvPr/>
        </p:nvGrpSpPr>
        <p:grpSpPr>
          <a:xfrm>
            <a:off x="4919059" y="2280896"/>
            <a:ext cx="1715020" cy="1113353"/>
            <a:chOff x="4274555" y="945170"/>
            <a:chExt cx="1715020" cy="1113353"/>
          </a:xfrm>
        </p:grpSpPr>
        <p:sp>
          <p:nvSpPr>
            <p:cNvPr id="35" name="正方形/長方形 34"/>
            <p:cNvSpPr/>
            <p:nvPr/>
          </p:nvSpPr>
          <p:spPr>
            <a:xfrm>
              <a:off x="4274555" y="945170"/>
              <a:ext cx="1715020" cy="1113353"/>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6" name="テキスト ボックス 35"/>
            <p:cNvSpPr txBox="1"/>
            <p:nvPr/>
          </p:nvSpPr>
          <p:spPr>
            <a:xfrm>
              <a:off x="4277842" y="1039101"/>
              <a:ext cx="1673242" cy="923330"/>
            </a:xfrm>
            <a:prstGeom prst="rect">
              <a:avLst/>
            </a:prstGeom>
            <a:noFill/>
          </p:spPr>
          <p:txBody>
            <a:bodyPr wrap="none" rtlCol="0">
              <a:spAutoFit/>
            </a:bodyPr>
            <a:lstStyle/>
            <a:p>
              <a:pPr algn="ctr"/>
              <a:r>
                <a:rPr kumimoji="1" lang="en-US" altLang="ja-JP" dirty="0" smtClean="0">
                  <a:latin typeface="Arial"/>
                  <a:cs typeface="Arial"/>
                </a:rPr>
                <a:t>Basic</a:t>
              </a:r>
            </a:p>
            <a:p>
              <a:pPr algn="ctr"/>
              <a:r>
                <a:rPr lang="en-US" altLang="ja-JP" dirty="0" smtClean="0">
                  <a:latin typeface="Arial"/>
                  <a:cs typeface="Arial"/>
                </a:rPr>
                <a:t>Based on user</a:t>
              </a:r>
            </a:p>
            <a:p>
              <a:pPr algn="ctr"/>
              <a:r>
                <a:rPr lang="en-US" altLang="ja-JP" dirty="0">
                  <a:latin typeface="Arial"/>
                  <a:cs typeface="Arial"/>
                </a:rPr>
                <a:t>For 10 </a:t>
              </a:r>
              <a:r>
                <a:rPr lang="en-US" altLang="ja-JP" dirty="0" smtClean="0">
                  <a:latin typeface="Arial"/>
                  <a:cs typeface="Arial"/>
                </a:rPr>
                <a:t>days</a:t>
              </a:r>
              <a:endParaRPr lang="ja-JP" altLang="en-US" dirty="0">
                <a:latin typeface="Arial"/>
                <a:cs typeface="Arial"/>
              </a:endParaRPr>
            </a:p>
          </p:txBody>
        </p:sp>
      </p:grpSp>
      <p:grpSp>
        <p:nvGrpSpPr>
          <p:cNvPr id="37" name="図形グループ 36"/>
          <p:cNvGrpSpPr/>
          <p:nvPr/>
        </p:nvGrpSpPr>
        <p:grpSpPr>
          <a:xfrm>
            <a:off x="4919059" y="3953718"/>
            <a:ext cx="1715020" cy="1113353"/>
            <a:chOff x="4274555" y="945170"/>
            <a:chExt cx="1715020" cy="1113353"/>
          </a:xfrm>
        </p:grpSpPr>
        <p:sp>
          <p:nvSpPr>
            <p:cNvPr id="38" name="正方形/長方形 37"/>
            <p:cNvSpPr/>
            <p:nvPr/>
          </p:nvSpPr>
          <p:spPr>
            <a:xfrm>
              <a:off x="4274555" y="945170"/>
              <a:ext cx="1715020" cy="1113353"/>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9" name="テキスト ボックス 38"/>
            <p:cNvSpPr txBox="1"/>
            <p:nvPr/>
          </p:nvSpPr>
          <p:spPr>
            <a:xfrm>
              <a:off x="4277842" y="1057506"/>
              <a:ext cx="1673242" cy="923330"/>
            </a:xfrm>
            <a:prstGeom prst="rect">
              <a:avLst/>
            </a:prstGeom>
            <a:noFill/>
          </p:spPr>
          <p:txBody>
            <a:bodyPr wrap="none" rtlCol="0">
              <a:spAutoFit/>
            </a:bodyPr>
            <a:lstStyle/>
            <a:p>
              <a:pPr algn="ctr"/>
              <a:r>
                <a:rPr kumimoji="1" lang="en-US" altLang="ja-JP" dirty="0" smtClean="0">
                  <a:latin typeface="Arial"/>
                  <a:cs typeface="Arial"/>
                </a:rPr>
                <a:t>Basic</a:t>
              </a:r>
            </a:p>
            <a:p>
              <a:pPr algn="ctr"/>
              <a:r>
                <a:rPr lang="en-US" altLang="ja-JP" dirty="0" smtClean="0">
                  <a:latin typeface="Arial"/>
                  <a:cs typeface="Arial"/>
                </a:rPr>
                <a:t>Based on user</a:t>
              </a:r>
            </a:p>
            <a:p>
              <a:pPr algn="ctr"/>
              <a:r>
                <a:rPr lang="en-US" altLang="ja-JP" dirty="0">
                  <a:latin typeface="Arial"/>
                  <a:cs typeface="Arial"/>
                </a:rPr>
                <a:t>For 10 </a:t>
              </a:r>
              <a:r>
                <a:rPr lang="en-US" altLang="ja-JP" dirty="0" smtClean="0">
                  <a:latin typeface="Arial"/>
                  <a:cs typeface="Arial"/>
                </a:rPr>
                <a:t>days</a:t>
              </a:r>
              <a:endParaRPr lang="ja-JP" altLang="en-US" dirty="0">
                <a:latin typeface="Arial"/>
                <a:cs typeface="Arial"/>
              </a:endParaRPr>
            </a:p>
          </p:txBody>
        </p:sp>
      </p:grpSp>
      <p:grpSp>
        <p:nvGrpSpPr>
          <p:cNvPr id="40" name="図形グループ 39"/>
          <p:cNvGrpSpPr/>
          <p:nvPr/>
        </p:nvGrpSpPr>
        <p:grpSpPr>
          <a:xfrm>
            <a:off x="4919059" y="5234653"/>
            <a:ext cx="1715020" cy="1113353"/>
            <a:chOff x="4274555" y="945170"/>
            <a:chExt cx="1715020" cy="1113353"/>
          </a:xfrm>
        </p:grpSpPr>
        <p:sp>
          <p:nvSpPr>
            <p:cNvPr id="41" name="正方形/長方形 40"/>
            <p:cNvSpPr/>
            <p:nvPr/>
          </p:nvSpPr>
          <p:spPr>
            <a:xfrm>
              <a:off x="4274555" y="945170"/>
              <a:ext cx="1715020" cy="1113353"/>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42" name="テキスト ボックス 41"/>
            <p:cNvSpPr txBox="1"/>
            <p:nvPr/>
          </p:nvSpPr>
          <p:spPr>
            <a:xfrm>
              <a:off x="4277842" y="1020696"/>
              <a:ext cx="1673242" cy="923330"/>
            </a:xfrm>
            <a:prstGeom prst="rect">
              <a:avLst/>
            </a:prstGeom>
            <a:noFill/>
          </p:spPr>
          <p:txBody>
            <a:bodyPr wrap="none" rtlCol="0">
              <a:spAutoFit/>
            </a:bodyPr>
            <a:lstStyle/>
            <a:p>
              <a:pPr algn="ctr"/>
              <a:r>
                <a:rPr kumimoji="1" lang="en-US" altLang="ja-JP" dirty="0" smtClean="0">
                  <a:latin typeface="Arial"/>
                  <a:cs typeface="Arial"/>
                </a:rPr>
                <a:t>Basic</a:t>
              </a:r>
            </a:p>
            <a:p>
              <a:pPr algn="ctr"/>
              <a:r>
                <a:rPr lang="en-US" altLang="ja-JP" dirty="0" smtClean="0">
                  <a:latin typeface="Arial"/>
                  <a:cs typeface="Arial"/>
                </a:rPr>
                <a:t>Based on user</a:t>
              </a:r>
            </a:p>
            <a:p>
              <a:pPr algn="ctr"/>
              <a:r>
                <a:rPr lang="en-US" altLang="ja-JP" dirty="0">
                  <a:latin typeface="Arial"/>
                  <a:cs typeface="Arial"/>
                </a:rPr>
                <a:t>For 10 </a:t>
              </a:r>
              <a:r>
                <a:rPr lang="en-US" altLang="ja-JP" dirty="0" smtClean="0">
                  <a:latin typeface="Arial"/>
                  <a:cs typeface="Arial"/>
                </a:rPr>
                <a:t>days</a:t>
              </a:r>
              <a:endParaRPr lang="ja-JP" altLang="en-US" dirty="0">
                <a:latin typeface="Arial"/>
                <a:cs typeface="Arial"/>
              </a:endParaRPr>
            </a:p>
          </p:txBody>
        </p:sp>
      </p:grpSp>
      <p:grpSp>
        <p:nvGrpSpPr>
          <p:cNvPr id="43" name="図形グループ 42"/>
          <p:cNvGrpSpPr/>
          <p:nvPr/>
        </p:nvGrpSpPr>
        <p:grpSpPr>
          <a:xfrm>
            <a:off x="6634078" y="1039960"/>
            <a:ext cx="698239" cy="1113353"/>
            <a:chOff x="3794223" y="2176392"/>
            <a:chExt cx="1442684" cy="800401"/>
          </a:xfrm>
        </p:grpSpPr>
        <p:sp>
          <p:nvSpPr>
            <p:cNvPr id="44" name="正方形/長方形 43"/>
            <p:cNvSpPr/>
            <p:nvPr/>
          </p:nvSpPr>
          <p:spPr>
            <a:xfrm>
              <a:off x="3794223" y="2176392"/>
              <a:ext cx="1442684" cy="800401"/>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45" name="テキスト ボックス 44"/>
            <p:cNvSpPr txBox="1"/>
            <p:nvPr/>
          </p:nvSpPr>
          <p:spPr>
            <a:xfrm>
              <a:off x="3947597" y="2390326"/>
              <a:ext cx="1123460" cy="376148"/>
            </a:xfrm>
            <a:prstGeom prst="rect">
              <a:avLst/>
            </a:prstGeom>
            <a:noFill/>
          </p:spPr>
          <p:txBody>
            <a:bodyPr wrap="none" rtlCol="0">
              <a:spAutoFit/>
            </a:bodyPr>
            <a:lstStyle/>
            <a:p>
              <a:pPr algn="ctr"/>
              <a:r>
                <a:rPr lang="en-US" altLang="ja-JP" sz="2800" dirty="0" smtClean="0">
                  <a:latin typeface="Arial"/>
                  <a:cs typeface="Arial"/>
                </a:rPr>
                <a:t>①</a:t>
              </a:r>
              <a:endParaRPr kumimoji="1" lang="ja-JP" altLang="en-US" sz="2800" dirty="0">
                <a:latin typeface="Arial"/>
                <a:cs typeface="Arial"/>
              </a:endParaRPr>
            </a:p>
          </p:txBody>
        </p:sp>
      </p:grpSp>
      <p:grpSp>
        <p:nvGrpSpPr>
          <p:cNvPr id="46" name="図形グループ 45"/>
          <p:cNvGrpSpPr/>
          <p:nvPr/>
        </p:nvGrpSpPr>
        <p:grpSpPr>
          <a:xfrm>
            <a:off x="6634079" y="2285349"/>
            <a:ext cx="698238" cy="1108900"/>
            <a:chOff x="3794223" y="2176392"/>
            <a:chExt cx="1442684" cy="800401"/>
          </a:xfrm>
        </p:grpSpPr>
        <p:sp>
          <p:nvSpPr>
            <p:cNvPr id="47" name="正方形/長方形 46"/>
            <p:cNvSpPr/>
            <p:nvPr/>
          </p:nvSpPr>
          <p:spPr>
            <a:xfrm>
              <a:off x="3794223" y="2176392"/>
              <a:ext cx="1442684" cy="800401"/>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48" name="テキスト ボックス 47"/>
            <p:cNvSpPr txBox="1"/>
            <p:nvPr/>
          </p:nvSpPr>
          <p:spPr>
            <a:xfrm>
              <a:off x="3947597" y="2390326"/>
              <a:ext cx="1123462" cy="377659"/>
            </a:xfrm>
            <a:prstGeom prst="rect">
              <a:avLst/>
            </a:prstGeom>
            <a:noFill/>
          </p:spPr>
          <p:txBody>
            <a:bodyPr wrap="none" rtlCol="0">
              <a:spAutoFit/>
            </a:bodyPr>
            <a:lstStyle/>
            <a:p>
              <a:pPr algn="ctr"/>
              <a:r>
                <a:rPr kumimoji="1" lang="en-US" altLang="ja-JP" sz="2800" dirty="0" smtClean="0">
                  <a:latin typeface="Arial"/>
                  <a:cs typeface="Arial"/>
                </a:rPr>
                <a:t>②</a:t>
              </a:r>
              <a:endParaRPr kumimoji="1" lang="ja-JP" altLang="en-US" sz="2800" dirty="0">
                <a:latin typeface="Arial"/>
                <a:cs typeface="Arial"/>
              </a:endParaRPr>
            </a:p>
          </p:txBody>
        </p:sp>
      </p:grpSp>
      <p:grpSp>
        <p:nvGrpSpPr>
          <p:cNvPr id="49" name="図形グループ 48"/>
          <p:cNvGrpSpPr/>
          <p:nvPr/>
        </p:nvGrpSpPr>
        <p:grpSpPr>
          <a:xfrm>
            <a:off x="6634079" y="3955611"/>
            <a:ext cx="698238" cy="1111460"/>
            <a:chOff x="3794223" y="2176392"/>
            <a:chExt cx="1442684" cy="800401"/>
          </a:xfrm>
          <a:solidFill>
            <a:srgbClr val="FF6600"/>
          </a:solidFill>
        </p:grpSpPr>
        <p:sp>
          <p:nvSpPr>
            <p:cNvPr id="50" name="正方形/長方形 49"/>
            <p:cNvSpPr/>
            <p:nvPr/>
          </p:nvSpPr>
          <p:spPr>
            <a:xfrm>
              <a:off x="3794223" y="2176392"/>
              <a:ext cx="1442684" cy="800401"/>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51" name="テキスト ボックス 50"/>
            <p:cNvSpPr txBox="1"/>
            <p:nvPr/>
          </p:nvSpPr>
          <p:spPr>
            <a:xfrm>
              <a:off x="3947597" y="2390326"/>
              <a:ext cx="1123462" cy="376789"/>
            </a:xfrm>
            <a:prstGeom prst="rect">
              <a:avLst/>
            </a:prstGeom>
            <a:grpFill/>
          </p:spPr>
          <p:txBody>
            <a:bodyPr wrap="none" rtlCol="0">
              <a:spAutoFit/>
            </a:bodyPr>
            <a:lstStyle/>
            <a:p>
              <a:pPr algn="ctr"/>
              <a:r>
                <a:rPr lang="en-US" altLang="ja-JP" sz="2800" dirty="0" smtClean="0">
                  <a:latin typeface="Arial"/>
                  <a:cs typeface="Arial"/>
                </a:rPr>
                <a:t>⑥</a:t>
              </a:r>
              <a:endParaRPr kumimoji="1" lang="ja-JP" altLang="en-US" sz="2800" dirty="0">
                <a:latin typeface="Arial"/>
                <a:cs typeface="Arial"/>
              </a:endParaRPr>
            </a:p>
          </p:txBody>
        </p:sp>
      </p:grpSp>
      <p:grpSp>
        <p:nvGrpSpPr>
          <p:cNvPr id="52" name="図形グループ 51"/>
          <p:cNvGrpSpPr/>
          <p:nvPr/>
        </p:nvGrpSpPr>
        <p:grpSpPr>
          <a:xfrm>
            <a:off x="6634079" y="5234653"/>
            <a:ext cx="698238" cy="1113353"/>
            <a:chOff x="3794223" y="2176392"/>
            <a:chExt cx="1442684" cy="800401"/>
          </a:xfrm>
        </p:grpSpPr>
        <p:sp>
          <p:nvSpPr>
            <p:cNvPr id="53" name="正方形/長方形 52"/>
            <p:cNvSpPr/>
            <p:nvPr/>
          </p:nvSpPr>
          <p:spPr>
            <a:xfrm>
              <a:off x="3794223" y="2176392"/>
              <a:ext cx="1442684" cy="800401"/>
            </a:xfrm>
            <a:prstGeom prst="rect">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54" name="テキスト ボックス 53"/>
            <p:cNvSpPr txBox="1"/>
            <p:nvPr/>
          </p:nvSpPr>
          <p:spPr>
            <a:xfrm>
              <a:off x="3947597" y="2390326"/>
              <a:ext cx="1123462" cy="376148"/>
            </a:xfrm>
            <a:prstGeom prst="rect">
              <a:avLst/>
            </a:prstGeom>
            <a:noFill/>
          </p:spPr>
          <p:txBody>
            <a:bodyPr wrap="none" rtlCol="0">
              <a:spAutoFit/>
            </a:bodyPr>
            <a:lstStyle/>
            <a:p>
              <a:pPr algn="ctr"/>
              <a:r>
                <a:rPr lang="en-US" altLang="ja-JP" sz="2800" dirty="0" smtClean="0">
                  <a:latin typeface="Arial"/>
                  <a:cs typeface="Arial"/>
                </a:rPr>
                <a:t>⑦</a:t>
              </a:r>
              <a:endParaRPr kumimoji="1" lang="ja-JP" altLang="en-US" sz="2800" dirty="0">
                <a:latin typeface="Arial"/>
                <a:cs typeface="Arial"/>
              </a:endParaRPr>
            </a:p>
          </p:txBody>
        </p:sp>
      </p:grpSp>
      <p:sp>
        <p:nvSpPr>
          <p:cNvPr id="55" name="スライド番号プレースホルダー 54"/>
          <p:cNvSpPr>
            <a:spLocks noGrp="1"/>
          </p:cNvSpPr>
          <p:nvPr>
            <p:ph type="sldNum" sz="quarter" idx="12"/>
          </p:nvPr>
        </p:nvSpPr>
        <p:spPr/>
        <p:txBody>
          <a:bodyPr/>
          <a:lstStyle/>
          <a:p>
            <a:fld id="{222DB5DA-3993-6941-A4DD-FBF7FE7FC33A}" type="slidenum">
              <a:rPr kumimoji="1" lang="ja-JP" altLang="en-US" smtClean="0">
                <a:latin typeface="Arial"/>
                <a:cs typeface="Arial"/>
              </a:rPr>
              <a:t>20</a:t>
            </a:fld>
            <a:endParaRPr kumimoji="1" lang="ja-JP" altLang="en-US">
              <a:latin typeface="Arial"/>
              <a:cs typeface="Arial"/>
            </a:endParaRPr>
          </a:p>
        </p:txBody>
      </p:sp>
      <p:sp>
        <p:nvSpPr>
          <p:cNvPr id="56" name="テキスト ボックス 55"/>
          <p:cNvSpPr txBox="1"/>
          <p:nvPr/>
        </p:nvSpPr>
        <p:spPr>
          <a:xfrm>
            <a:off x="166951" y="891225"/>
            <a:ext cx="892041" cy="369332"/>
          </a:xfrm>
          <a:prstGeom prst="rect">
            <a:avLst/>
          </a:prstGeom>
          <a:solidFill>
            <a:schemeClr val="bg1"/>
          </a:solidFill>
        </p:spPr>
        <p:txBody>
          <a:bodyPr wrap="none" rtlCol="0">
            <a:spAutoFit/>
          </a:bodyPr>
          <a:lstStyle/>
          <a:p>
            <a:r>
              <a:rPr kumimoji="1" lang="en-US" altLang="ja-JP" dirty="0" smtClean="0">
                <a:latin typeface="Arial"/>
                <a:cs typeface="Arial"/>
              </a:rPr>
              <a:t>Before</a:t>
            </a:r>
          </a:p>
        </p:txBody>
      </p:sp>
      <p:grpSp>
        <p:nvGrpSpPr>
          <p:cNvPr id="59" name="図形グループ 58"/>
          <p:cNvGrpSpPr/>
          <p:nvPr/>
        </p:nvGrpSpPr>
        <p:grpSpPr>
          <a:xfrm>
            <a:off x="7108" y="1260558"/>
            <a:ext cx="1177050" cy="852467"/>
            <a:chOff x="-7800" y="1476491"/>
            <a:chExt cx="1833500" cy="1113353"/>
          </a:xfrm>
        </p:grpSpPr>
        <p:sp>
          <p:nvSpPr>
            <p:cNvPr id="57" name="正方形/長方形 56"/>
            <p:cNvSpPr/>
            <p:nvPr/>
          </p:nvSpPr>
          <p:spPr>
            <a:xfrm>
              <a:off x="67689" y="1476491"/>
              <a:ext cx="1715020" cy="1113353"/>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58" name="テキスト ボックス 57"/>
            <p:cNvSpPr txBox="1"/>
            <p:nvPr/>
          </p:nvSpPr>
          <p:spPr>
            <a:xfrm>
              <a:off x="-7800" y="1610514"/>
              <a:ext cx="1833500" cy="844132"/>
            </a:xfrm>
            <a:prstGeom prst="rect">
              <a:avLst/>
            </a:prstGeom>
            <a:noFill/>
          </p:spPr>
          <p:txBody>
            <a:bodyPr wrap="none" rtlCol="0">
              <a:spAutoFit/>
            </a:bodyPr>
            <a:lstStyle/>
            <a:p>
              <a:pPr algn="ctr"/>
              <a:r>
                <a:rPr kumimoji="1" lang="en-US" altLang="ja-JP" sz="1200" dirty="0" smtClean="0">
                  <a:latin typeface="Arial"/>
                  <a:cs typeface="Arial"/>
                </a:rPr>
                <a:t>Basic</a:t>
              </a:r>
            </a:p>
            <a:p>
              <a:pPr algn="ctr"/>
              <a:r>
                <a:rPr lang="en-US" altLang="ja-JP" sz="1200" dirty="0" smtClean="0">
                  <a:latin typeface="Arial"/>
                  <a:cs typeface="Arial"/>
                </a:rPr>
                <a:t>Based on user</a:t>
              </a:r>
            </a:p>
            <a:p>
              <a:pPr algn="ctr"/>
              <a:r>
                <a:rPr lang="en-US" altLang="ja-JP" sz="1200" dirty="0">
                  <a:latin typeface="Arial"/>
                  <a:cs typeface="Arial"/>
                </a:rPr>
                <a:t>For 10 </a:t>
              </a:r>
              <a:r>
                <a:rPr lang="en-US" altLang="ja-JP" sz="1200" dirty="0" smtClean="0">
                  <a:latin typeface="Arial"/>
                  <a:cs typeface="Arial"/>
                </a:rPr>
                <a:t>days</a:t>
              </a:r>
              <a:endParaRPr lang="ja-JP" altLang="en-US" sz="1200" dirty="0">
                <a:latin typeface="Arial"/>
                <a:cs typeface="Arial"/>
              </a:endParaRPr>
            </a:p>
          </p:txBody>
        </p:sp>
      </p:grpSp>
      <p:grpSp>
        <p:nvGrpSpPr>
          <p:cNvPr id="60" name="図形グループ 59"/>
          <p:cNvGrpSpPr/>
          <p:nvPr/>
        </p:nvGrpSpPr>
        <p:grpSpPr>
          <a:xfrm>
            <a:off x="1041674" y="1260557"/>
            <a:ext cx="543739" cy="852468"/>
            <a:chOff x="3270898" y="2176392"/>
            <a:chExt cx="2476867" cy="800401"/>
          </a:xfrm>
        </p:grpSpPr>
        <p:sp>
          <p:nvSpPr>
            <p:cNvPr id="61" name="正方形/長方形 60"/>
            <p:cNvSpPr/>
            <p:nvPr/>
          </p:nvSpPr>
          <p:spPr>
            <a:xfrm>
              <a:off x="3794223" y="2176392"/>
              <a:ext cx="1442684" cy="800401"/>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62" name="テキスト ボックス 61"/>
            <p:cNvSpPr txBox="1"/>
            <p:nvPr/>
          </p:nvSpPr>
          <p:spPr>
            <a:xfrm>
              <a:off x="3270898" y="2325428"/>
              <a:ext cx="2476867" cy="491263"/>
            </a:xfrm>
            <a:prstGeom prst="rect">
              <a:avLst/>
            </a:prstGeom>
            <a:noFill/>
          </p:spPr>
          <p:txBody>
            <a:bodyPr wrap="none" rtlCol="0">
              <a:spAutoFit/>
            </a:bodyPr>
            <a:lstStyle/>
            <a:p>
              <a:pPr algn="ctr"/>
              <a:r>
                <a:rPr lang="en-US" altLang="ja-JP" sz="2800" dirty="0" smtClean="0">
                  <a:latin typeface="Arial"/>
                  <a:cs typeface="Arial"/>
                </a:rPr>
                <a:t>①</a:t>
              </a:r>
              <a:endParaRPr kumimoji="1" lang="ja-JP" altLang="en-US" sz="2800" dirty="0">
                <a:latin typeface="Arial"/>
                <a:cs typeface="Arial"/>
              </a:endParaRPr>
            </a:p>
          </p:txBody>
        </p:sp>
      </p:grpSp>
      <p:grpSp>
        <p:nvGrpSpPr>
          <p:cNvPr id="63" name="図形グループ 62"/>
          <p:cNvGrpSpPr/>
          <p:nvPr/>
        </p:nvGrpSpPr>
        <p:grpSpPr>
          <a:xfrm>
            <a:off x="1351336" y="1260557"/>
            <a:ext cx="543739" cy="852467"/>
            <a:chOff x="3212694" y="2176392"/>
            <a:chExt cx="2593270" cy="800401"/>
          </a:xfrm>
        </p:grpSpPr>
        <p:sp>
          <p:nvSpPr>
            <p:cNvPr id="64" name="正方形/長方形 63"/>
            <p:cNvSpPr/>
            <p:nvPr/>
          </p:nvSpPr>
          <p:spPr>
            <a:xfrm>
              <a:off x="3794223" y="2176392"/>
              <a:ext cx="1442684" cy="800401"/>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65" name="テキスト ボックス 64"/>
            <p:cNvSpPr txBox="1"/>
            <p:nvPr/>
          </p:nvSpPr>
          <p:spPr>
            <a:xfrm>
              <a:off x="3212694" y="2325427"/>
              <a:ext cx="2593270" cy="491263"/>
            </a:xfrm>
            <a:prstGeom prst="rect">
              <a:avLst/>
            </a:prstGeom>
            <a:noFill/>
          </p:spPr>
          <p:txBody>
            <a:bodyPr wrap="none" rtlCol="0">
              <a:spAutoFit/>
            </a:bodyPr>
            <a:lstStyle/>
            <a:p>
              <a:pPr algn="ctr"/>
              <a:r>
                <a:rPr kumimoji="1" lang="en-US" altLang="ja-JP" sz="2800" dirty="0" smtClean="0">
                  <a:latin typeface="Arial"/>
                  <a:cs typeface="Arial"/>
                </a:rPr>
                <a:t>②</a:t>
              </a:r>
              <a:endParaRPr kumimoji="1" lang="ja-JP" altLang="en-US" sz="2800" dirty="0">
                <a:latin typeface="Arial"/>
                <a:cs typeface="Arial"/>
              </a:endParaRPr>
            </a:p>
          </p:txBody>
        </p:sp>
      </p:grpSp>
      <p:grpSp>
        <p:nvGrpSpPr>
          <p:cNvPr id="66" name="図形グループ 65"/>
          <p:cNvGrpSpPr/>
          <p:nvPr/>
        </p:nvGrpSpPr>
        <p:grpSpPr>
          <a:xfrm>
            <a:off x="1923960" y="1260557"/>
            <a:ext cx="413193" cy="852467"/>
            <a:chOff x="3237853" y="2176392"/>
            <a:chExt cx="1999054" cy="800401"/>
          </a:xfrm>
          <a:solidFill>
            <a:srgbClr val="FF6600"/>
          </a:solidFill>
        </p:grpSpPr>
        <p:sp>
          <p:nvSpPr>
            <p:cNvPr id="67" name="正方形/長方形 66"/>
            <p:cNvSpPr/>
            <p:nvPr/>
          </p:nvSpPr>
          <p:spPr>
            <a:xfrm>
              <a:off x="3794223" y="2176392"/>
              <a:ext cx="1442684" cy="800401"/>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68" name="テキスト ボックス 67"/>
            <p:cNvSpPr txBox="1"/>
            <p:nvPr/>
          </p:nvSpPr>
          <p:spPr>
            <a:xfrm>
              <a:off x="3237853" y="2328712"/>
              <a:ext cx="1442676" cy="492034"/>
            </a:xfrm>
            <a:prstGeom prst="rect">
              <a:avLst/>
            </a:prstGeom>
            <a:noFill/>
          </p:spPr>
          <p:txBody>
            <a:bodyPr wrap="square" rtlCol="0">
              <a:spAutoFit/>
            </a:bodyPr>
            <a:lstStyle/>
            <a:p>
              <a:pPr algn="ctr"/>
              <a:r>
                <a:rPr lang="en-US" altLang="ja-JP" sz="2800" dirty="0" smtClean="0">
                  <a:latin typeface="Arial"/>
                  <a:cs typeface="Arial"/>
                </a:rPr>
                <a:t>⑥</a:t>
              </a:r>
              <a:endParaRPr kumimoji="1" lang="ja-JP" altLang="en-US" sz="2800" dirty="0">
                <a:latin typeface="Arial"/>
                <a:cs typeface="Arial"/>
              </a:endParaRPr>
            </a:p>
          </p:txBody>
        </p:sp>
      </p:grpSp>
      <p:grpSp>
        <p:nvGrpSpPr>
          <p:cNvPr id="69" name="図形グループ 68"/>
          <p:cNvGrpSpPr/>
          <p:nvPr/>
        </p:nvGrpSpPr>
        <p:grpSpPr>
          <a:xfrm>
            <a:off x="2215506" y="1260557"/>
            <a:ext cx="543739" cy="852467"/>
            <a:chOff x="3215147" y="2176392"/>
            <a:chExt cx="2588359" cy="800401"/>
          </a:xfrm>
        </p:grpSpPr>
        <p:sp>
          <p:nvSpPr>
            <p:cNvPr id="70" name="正方形/長方形 69"/>
            <p:cNvSpPr/>
            <p:nvPr/>
          </p:nvSpPr>
          <p:spPr>
            <a:xfrm>
              <a:off x="3794223" y="2176392"/>
              <a:ext cx="1442684" cy="800401"/>
            </a:xfrm>
            <a:prstGeom prst="rect">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71" name="テキスト ボックス 70"/>
            <p:cNvSpPr txBox="1"/>
            <p:nvPr/>
          </p:nvSpPr>
          <p:spPr>
            <a:xfrm>
              <a:off x="3215147" y="2329483"/>
              <a:ext cx="2588359" cy="491263"/>
            </a:xfrm>
            <a:prstGeom prst="rect">
              <a:avLst/>
            </a:prstGeom>
            <a:noFill/>
          </p:spPr>
          <p:txBody>
            <a:bodyPr wrap="none" rtlCol="0">
              <a:spAutoFit/>
            </a:bodyPr>
            <a:lstStyle/>
            <a:p>
              <a:pPr algn="ctr"/>
              <a:r>
                <a:rPr lang="en-US" altLang="ja-JP" sz="2800" dirty="0" smtClean="0">
                  <a:latin typeface="Arial"/>
                  <a:cs typeface="Arial"/>
                </a:rPr>
                <a:t>⑦</a:t>
              </a:r>
              <a:endParaRPr kumimoji="1" lang="ja-JP" altLang="en-US" sz="2800" dirty="0">
                <a:latin typeface="Arial"/>
                <a:cs typeface="Arial"/>
              </a:endParaRPr>
            </a:p>
          </p:txBody>
        </p:sp>
      </p:grpSp>
      <p:grpSp>
        <p:nvGrpSpPr>
          <p:cNvPr id="72" name="図形グループ 71"/>
          <p:cNvGrpSpPr/>
          <p:nvPr/>
        </p:nvGrpSpPr>
        <p:grpSpPr>
          <a:xfrm rot="5400000">
            <a:off x="1868447" y="1613260"/>
            <a:ext cx="50793" cy="189048"/>
            <a:chOff x="5947002" y="3282601"/>
            <a:chExt cx="46434" cy="333843"/>
          </a:xfrm>
        </p:grpSpPr>
        <p:sp>
          <p:nvSpPr>
            <p:cNvPr id="73" name="円/楕円 72"/>
            <p:cNvSpPr/>
            <p:nvPr/>
          </p:nvSpPr>
          <p:spPr>
            <a:xfrm>
              <a:off x="5947037" y="3282601"/>
              <a:ext cx="45719" cy="45720"/>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74" name="円/楕円 73"/>
            <p:cNvSpPr/>
            <p:nvPr/>
          </p:nvSpPr>
          <p:spPr>
            <a:xfrm>
              <a:off x="5947717" y="3427397"/>
              <a:ext cx="45719" cy="45720"/>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75" name="円/楕円 74"/>
            <p:cNvSpPr/>
            <p:nvPr/>
          </p:nvSpPr>
          <p:spPr>
            <a:xfrm>
              <a:off x="5947002" y="3570725"/>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spTree>
    <p:extLst>
      <p:ext uri="{BB962C8B-B14F-4D97-AF65-F5344CB8AC3E}">
        <p14:creationId xmlns:p14="http://schemas.microsoft.com/office/powerpoint/2010/main" val="1643430520"/>
      </p:ext>
    </p:extLst>
  </p:cSld>
  <p:clrMapOvr>
    <a:masterClrMapping/>
  </p:clrMapOvr>
  <mc:AlternateContent xmlns:mc="http://schemas.openxmlformats.org/markup-compatibility/2006" xmlns:p14="http://schemas.microsoft.com/office/powerpoint/2010/main">
    <mc:Choice Requires="p14">
      <p:transition spd="slow" p14:dur="2000" advTm="11318"/>
    </mc:Choice>
    <mc:Fallback xmlns="">
      <p:transition xmlns:p14="http://schemas.microsoft.com/office/powerpoint/2010/main" spd="slow" advTm="11318"/>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Arial"/>
                <a:cs typeface="Arial"/>
              </a:rPr>
              <a:t>Diverse DBDT</a:t>
            </a:r>
            <a:endParaRPr kumimoji="1" lang="ja-JP" altLang="en-US" dirty="0">
              <a:latin typeface="Arial"/>
              <a:cs typeface="Arial"/>
            </a:endParaRPr>
          </a:p>
        </p:txBody>
      </p:sp>
      <p:sp>
        <p:nvSpPr>
          <p:cNvPr id="5" name="テキスト ボックス 4"/>
          <p:cNvSpPr txBox="1"/>
          <p:nvPr/>
        </p:nvSpPr>
        <p:spPr>
          <a:xfrm>
            <a:off x="527474" y="4017229"/>
            <a:ext cx="672254" cy="646331"/>
          </a:xfrm>
          <a:prstGeom prst="rect">
            <a:avLst/>
          </a:prstGeom>
          <a:noFill/>
        </p:spPr>
        <p:txBody>
          <a:bodyPr wrap="none" rtlCol="0">
            <a:spAutoFit/>
          </a:bodyPr>
          <a:lstStyle/>
          <a:p>
            <a:pPr algn="ctr"/>
            <a:r>
              <a:rPr lang="en-US" altLang="ja-JP" dirty="0" smtClean="0">
                <a:latin typeface="Arial"/>
                <a:cs typeface="Arial"/>
              </a:rPr>
              <a:t>Raw </a:t>
            </a:r>
          </a:p>
          <a:p>
            <a:pPr algn="ctr"/>
            <a:r>
              <a:rPr kumimoji="1" lang="en-US" altLang="ja-JP" dirty="0" smtClean="0">
                <a:latin typeface="Arial"/>
                <a:cs typeface="Arial"/>
              </a:rPr>
              <a:t>Data</a:t>
            </a:r>
            <a:endParaRPr kumimoji="1" lang="ja-JP" altLang="en-US" dirty="0">
              <a:latin typeface="Arial"/>
              <a:cs typeface="Arial"/>
            </a:endParaRPr>
          </a:p>
        </p:txBody>
      </p:sp>
      <p:sp>
        <p:nvSpPr>
          <p:cNvPr id="6" name="テキスト ボックス 5"/>
          <p:cNvSpPr txBox="1"/>
          <p:nvPr/>
        </p:nvSpPr>
        <p:spPr>
          <a:xfrm>
            <a:off x="1872632" y="4004674"/>
            <a:ext cx="1416711" cy="646331"/>
          </a:xfrm>
          <a:prstGeom prst="rect">
            <a:avLst/>
          </a:prstGeom>
          <a:noFill/>
        </p:spPr>
        <p:txBody>
          <a:bodyPr wrap="none" rtlCol="0">
            <a:spAutoFit/>
          </a:bodyPr>
          <a:lstStyle/>
          <a:p>
            <a:pPr algn="ctr"/>
            <a:r>
              <a:rPr kumimoji="1" lang="en-US" altLang="ja-JP" dirty="0" smtClean="0">
                <a:latin typeface="Arial"/>
                <a:cs typeface="Arial"/>
              </a:rPr>
              <a:t>Feature</a:t>
            </a:r>
          </a:p>
          <a:p>
            <a:pPr algn="ctr"/>
            <a:r>
              <a:rPr lang="en-US" altLang="ja-JP" dirty="0" smtClean="0">
                <a:latin typeface="Arial"/>
                <a:cs typeface="Arial"/>
              </a:rPr>
              <a:t>Engineering</a:t>
            </a:r>
            <a:endParaRPr kumimoji="1" lang="ja-JP" altLang="en-US" dirty="0">
              <a:latin typeface="Arial"/>
              <a:cs typeface="Arial"/>
            </a:endParaRPr>
          </a:p>
        </p:txBody>
      </p:sp>
      <p:sp>
        <p:nvSpPr>
          <p:cNvPr id="7" name="正方形/長方形 6"/>
          <p:cNvSpPr/>
          <p:nvPr/>
        </p:nvSpPr>
        <p:spPr>
          <a:xfrm>
            <a:off x="5626301" y="2176392"/>
            <a:ext cx="1442684" cy="800401"/>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8" name="正方形/長方形 7"/>
          <p:cNvSpPr/>
          <p:nvPr/>
        </p:nvSpPr>
        <p:spPr>
          <a:xfrm>
            <a:off x="5626301" y="3270255"/>
            <a:ext cx="1442684" cy="800401"/>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9" name="正方形/長方形 8"/>
          <p:cNvSpPr/>
          <p:nvPr/>
        </p:nvSpPr>
        <p:spPr>
          <a:xfrm>
            <a:off x="5626301" y="4651005"/>
            <a:ext cx="1442684" cy="800401"/>
          </a:xfrm>
          <a:prstGeom prst="rec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0" name="正方形/長方形 9"/>
          <p:cNvSpPr/>
          <p:nvPr/>
        </p:nvSpPr>
        <p:spPr>
          <a:xfrm>
            <a:off x="5626301" y="5761074"/>
            <a:ext cx="1442684" cy="800401"/>
          </a:xfrm>
          <a:prstGeom prst="rect">
            <a:avLst/>
          </a:prstGeom>
          <a:solidFill>
            <a:srgbClr val="8EB4E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nvGrpSpPr>
          <p:cNvPr id="11" name="図形グループ 10"/>
          <p:cNvGrpSpPr/>
          <p:nvPr/>
        </p:nvGrpSpPr>
        <p:grpSpPr>
          <a:xfrm>
            <a:off x="6298064" y="4182183"/>
            <a:ext cx="50255" cy="333842"/>
            <a:chOff x="5942466" y="3282602"/>
            <a:chExt cx="50255" cy="333842"/>
          </a:xfrm>
        </p:grpSpPr>
        <p:sp>
          <p:nvSpPr>
            <p:cNvPr id="12" name="円/楕円 11"/>
            <p:cNvSpPr/>
            <p:nvPr/>
          </p:nvSpPr>
          <p:spPr>
            <a:xfrm>
              <a:off x="5942466" y="3282602"/>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3" name="円/楕円 12"/>
            <p:cNvSpPr/>
            <p:nvPr/>
          </p:nvSpPr>
          <p:spPr>
            <a:xfrm>
              <a:off x="5943146" y="3427397"/>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4" name="円/楕円 13"/>
            <p:cNvSpPr/>
            <p:nvPr/>
          </p:nvSpPr>
          <p:spPr>
            <a:xfrm>
              <a:off x="5947002" y="3570725"/>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sp>
        <p:nvSpPr>
          <p:cNvPr id="15" name="正方形/長方形 14"/>
          <p:cNvSpPr/>
          <p:nvPr/>
        </p:nvSpPr>
        <p:spPr>
          <a:xfrm>
            <a:off x="7621724" y="3981951"/>
            <a:ext cx="1442684" cy="8004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6" name="正方形/長方形 15"/>
          <p:cNvSpPr/>
          <p:nvPr/>
        </p:nvSpPr>
        <p:spPr>
          <a:xfrm>
            <a:off x="156596" y="3926777"/>
            <a:ext cx="1442684" cy="8004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7" name="正方形/長方形 16"/>
          <p:cNvSpPr/>
          <p:nvPr/>
        </p:nvSpPr>
        <p:spPr>
          <a:xfrm>
            <a:off x="1875370" y="3926777"/>
            <a:ext cx="1442684" cy="8004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cxnSp>
        <p:nvCxnSpPr>
          <p:cNvPr id="18" name="直線矢印コネクタ 17"/>
          <p:cNvCxnSpPr>
            <a:stCxn id="16" idx="3"/>
            <a:endCxn id="17" idx="1"/>
          </p:cNvCxnSpPr>
          <p:nvPr/>
        </p:nvCxnSpPr>
        <p:spPr>
          <a:xfrm>
            <a:off x="1599280" y="4326978"/>
            <a:ext cx="27609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a:stCxn id="17" idx="3"/>
            <a:endCxn id="32" idx="1"/>
          </p:cNvCxnSpPr>
          <p:nvPr/>
        </p:nvCxnSpPr>
        <p:spPr>
          <a:xfrm flipV="1">
            <a:off x="3318054" y="2576593"/>
            <a:ext cx="476169" cy="175038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a:stCxn id="17" idx="3"/>
            <a:endCxn id="33" idx="1"/>
          </p:cNvCxnSpPr>
          <p:nvPr/>
        </p:nvCxnSpPr>
        <p:spPr>
          <a:xfrm flipV="1">
            <a:off x="3318054" y="3670456"/>
            <a:ext cx="476169" cy="65652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a:stCxn id="17" idx="3"/>
            <a:endCxn id="34" idx="1"/>
          </p:cNvCxnSpPr>
          <p:nvPr/>
        </p:nvCxnSpPr>
        <p:spPr>
          <a:xfrm>
            <a:off x="3318054" y="4326978"/>
            <a:ext cx="476169" cy="72422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a:stCxn id="17" idx="3"/>
            <a:endCxn id="35" idx="1"/>
          </p:cNvCxnSpPr>
          <p:nvPr/>
        </p:nvCxnSpPr>
        <p:spPr>
          <a:xfrm>
            <a:off x="3318054" y="4326978"/>
            <a:ext cx="476169" cy="183429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a:stCxn id="9" idx="3"/>
            <a:endCxn id="15" idx="1"/>
          </p:cNvCxnSpPr>
          <p:nvPr/>
        </p:nvCxnSpPr>
        <p:spPr>
          <a:xfrm flipV="1">
            <a:off x="7068985" y="4382152"/>
            <a:ext cx="552739" cy="66905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a:stCxn id="10" idx="3"/>
            <a:endCxn id="15" idx="1"/>
          </p:cNvCxnSpPr>
          <p:nvPr/>
        </p:nvCxnSpPr>
        <p:spPr>
          <a:xfrm flipV="1">
            <a:off x="7068985" y="4382152"/>
            <a:ext cx="552739" cy="177912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8" idx="3"/>
            <a:endCxn id="15" idx="1"/>
          </p:cNvCxnSpPr>
          <p:nvPr/>
        </p:nvCxnSpPr>
        <p:spPr>
          <a:xfrm>
            <a:off x="7068985" y="3670456"/>
            <a:ext cx="552739" cy="71169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a:stCxn id="7" idx="3"/>
            <a:endCxn id="15" idx="1"/>
          </p:cNvCxnSpPr>
          <p:nvPr/>
        </p:nvCxnSpPr>
        <p:spPr>
          <a:xfrm>
            <a:off x="7068985" y="2576593"/>
            <a:ext cx="552739" cy="1805559"/>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テキスト ボックス 26"/>
          <p:cNvSpPr txBox="1"/>
          <p:nvPr/>
        </p:nvSpPr>
        <p:spPr>
          <a:xfrm>
            <a:off x="7723699" y="4074383"/>
            <a:ext cx="1255084" cy="646331"/>
          </a:xfrm>
          <a:prstGeom prst="rect">
            <a:avLst/>
          </a:prstGeom>
          <a:noFill/>
        </p:spPr>
        <p:txBody>
          <a:bodyPr wrap="none" rtlCol="0">
            <a:spAutoFit/>
          </a:bodyPr>
          <a:lstStyle/>
          <a:p>
            <a:pPr algn="ctr"/>
            <a:r>
              <a:rPr kumimoji="1" lang="en-US" altLang="ja-JP" dirty="0" smtClean="0">
                <a:latin typeface="Arial"/>
                <a:cs typeface="Arial"/>
              </a:rPr>
              <a:t>Ensemble</a:t>
            </a:r>
          </a:p>
          <a:p>
            <a:pPr algn="ctr"/>
            <a:r>
              <a:rPr lang="en-US" altLang="ja-JP" dirty="0" smtClean="0">
                <a:latin typeface="Arial"/>
                <a:cs typeface="Arial"/>
              </a:rPr>
              <a:t>model</a:t>
            </a:r>
            <a:endParaRPr kumimoji="1" lang="ja-JP" altLang="en-US" dirty="0">
              <a:latin typeface="Arial"/>
              <a:cs typeface="Arial"/>
            </a:endParaRPr>
          </a:p>
        </p:txBody>
      </p:sp>
      <p:sp>
        <p:nvSpPr>
          <p:cNvPr id="28" name="テキスト ボックス 27"/>
          <p:cNvSpPr txBox="1"/>
          <p:nvPr/>
        </p:nvSpPr>
        <p:spPr>
          <a:xfrm>
            <a:off x="5833128" y="2391927"/>
            <a:ext cx="1040820" cy="369332"/>
          </a:xfrm>
          <a:prstGeom prst="rect">
            <a:avLst/>
          </a:prstGeom>
          <a:noFill/>
        </p:spPr>
        <p:txBody>
          <a:bodyPr wrap="none" rtlCol="0">
            <a:spAutoFit/>
          </a:bodyPr>
          <a:lstStyle/>
          <a:p>
            <a:r>
              <a:rPr kumimoji="1" lang="en-US" altLang="ja-JP" dirty="0" smtClean="0">
                <a:latin typeface="Arial"/>
                <a:cs typeface="Arial"/>
              </a:rPr>
              <a:t>GBDT 1</a:t>
            </a:r>
            <a:endParaRPr kumimoji="1" lang="ja-JP" altLang="en-US" dirty="0">
              <a:latin typeface="Arial"/>
              <a:cs typeface="Arial"/>
            </a:endParaRPr>
          </a:p>
        </p:txBody>
      </p:sp>
      <p:sp>
        <p:nvSpPr>
          <p:cNvPr id="29" name="テキスト ボックス 28"/>
          <p:cNvSpPr txBox="1"/>
          <p:nvPr/>
        </p:nvSpPr>
        <p:spPr>
          <a:xfrm>
            <a:off x="5815964" y="3485790"/>
            <a:ext cx="1040820" cy="369332"/>
          </a:xfrm>
          <a:prstGeom prst="rect">
            <a:avLst/>
          </a:prstGeom>
          <a:noFill/>
        </p:spPr>
        <p:txBody>
          <a:bodyPr wrap="none" rtlCol="0">
            <a:spAutoFit/>
          </a:bodyPr>
          <a:lstStyle/>
          <a:p>
            <a:r>
              <a:rPr kumimoji="1" lang="en-US" altLang="ja-JP" dirty="0" smtClean="0">
                <a:latin typeface="Arial"/>
                <a:cs typeface="Arial"/>
              </a:rPr>
              <a:t>GBDT 2</a:t>
            </a:r>
            <a:endParaRPr kumimoji="1" lang="ja-JP" altLang="en-US" dirty="0">
              <a:latin typeface="Arial"/>
              <a:cs typeface="Arial"/>
            </a:endParaRPr>
          </a:p>
        </p:txBody>
      </p:sp>
      <p:sp>
        <p:nvSpPr>
          <p:cNvPr id="30" name="テキスト ボックス 29"/>
          <p:cNvSpPr txBox="1"/>
          <p:nvPr/>
        </p:nvSpPr>
        <p:spPr>
          <a:xfrm>
            <a:off x="5833682" y="4866540"/>
            <a:ext cx="1040820" cy="369332"/>
          </a:xfrm>
          <a:prstGeom prst="rect">
            <a:avLst/>
          </a:prstGeom>
          <a:noFill/>
        </p:spPr>
        <p:txBody>
          <a:bodyPr wrap="none" rtlCol="0">
            <a:spAutoFit/>
          </a:bodyPr>
          <a:lstStyle/>
          <a:p>
            <a:r>
              <a:rPr kumimoji="1" lang="en-US" altLang="ja-JP" dirty="0" smtClean="0">
                <a:latin typeface="Arial"/>
                <a:cs typeface="Arial"/>
              </a:rPr>
              <a:t>GBDT 6</a:t>
            </a:r>
            <a:endParaRPr kumimoji="1" lang="ja-JP" altLang="en-US" dirty="0">
              <a:latin typeface="Arial"/>
              <a:cs typeface="Arial"/>
            </a:endParaRPr>
          </a:p>
        </p:txBody>
      </p:sp>
      <p:sp>
        <p:nvSpPr>
          <p:cNvPr id="31" name="テキスト ボックス 30"/>
          <p:cNvSpPr txBox="1"/>
          <p:nvPr/>
        </p:nvSpPr>
        <p:spPr>
          <a:xfrm>
            <a:off x="5863600" y="5976609"/>
            <a:ext cx="1040820" cy="369332"/>
          </a:xfrm>
          <a:prstGeom prst="rect">
            <a:avLst/>
          </a:prstGeom>
          <a:noFill/>
        </p:spPr>
        <p:txBody>
          <a:bodyPr wrap="none" rtlCol="0">
            <a:spAutoFit/>
          </a:bodyPr>
          <a:lstStyle/>
          <a:p>
            <a:r>
              <a:rPr kumimoji="1" lang="en-US" altLang="ja-JP" dirty="0" smtClean="0">
                <a:latin typeface="Arial"/>
                <a:cs typeface="Arial"/>
              </a:rPr>
              <a:t>GBDT 7</a:t>
            </a:r>
            <a:endParaRPr kumimoji="1" lang="ja-JP" altLang="en-US" dirty="0">
              <a:latin typeface="Arial"/>
              <a:cs typeface="Arial"/>
            </a:endParaRPr>
          </a:p>
        </p:txBody>
      </p:sp>
      <p:sp>
        <p:nvSpPr>
          <p:cNvPr id="32" name="正方形/長方形 31"/>
          <p:cNvSpPr/>
          <p:nvPr/>
        </p:nvSpPr>
        <p:spPr>
          <a:xfrm>
            <a:off x="3794223" y="2176392"/>
            <a:ext cx="1442684" cy="800401"/>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3" name="正方形/長方形 32"/>
          <p:cNvSpPr/>
          <p:nvPr/>
        </p:nvSpPr>
        <p:spPr>
          <a:xfrm>
            <a:off x="3794223" y="3270255"/>
            <a:ext cx="1442684" cy="800401"/>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4" name="正方形/長方形 33"/>
          <p:cNvSpPr/>
          <p:nvPr/>
        </p:nvSpPr>
        <p:spPr>
          <a:xfrm>
            <a:off x="3794223" y="4651005"/>
            <a:ext cx="1442684" cy="800401"/>
          </a:xfrm>
          <a:prstGeom prst="rec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5" name="正方形/長方形 34"/>
          <p:cNvSpPr/>
          <p:nvPr/>
        </p:nvSpPr>
        <p:spPr>
          <a:xfrm>
            <a:off x="3794223" y="5761074"/>
            <a:ext cx="1442684" cy="800401"/>
          </a:xfrm>
          <a:prstGeom prst="rect">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nvGrpSpPr>
          <p:cNvPr id="36" name="図形グループ 35"/>
          <p:cNvGrpSpPr/>
          <p:nvPr/>
        </p:nvGrpSpPr>
        <p:grpSpPr>
          <a:xfrm>
            <a:off x="4465986" y="4182183"/>
            <a:ext cx="50255" cy="333842"/>
            <a:chOff x="5942466" y="3282602"/>
            <a:chExt cx="50255" cy="333842"/>
          </a:xfrm>
        </p:grpSpPr>
        <p:sp>
          <p:nvSpPr>
            <p:cNvPr id="37" name="円/楕円 36"/>
            <p:cNvSpPr/>
            <p:nvPr/>
          </p:nvSpPr>
          <p:spPr>
            <a:xfrm>
              <a:off x="5942466" y="3282602"/>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8" name="円/楕円 37"/>
            <p:cNvSpPr/>
            <p:nvPr/>
          </p:nvSpPr>
          <p:spPr>
            <a:xfrm>
              <a:off x="5943146" y="3427397"/>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39" name="円/楕円 38"/>
            <p:cNvSpPr/>
            <p:nvPr/>
          </p:nvSpPr>
          <p:spPr>
            <a:xfrm>
              <a:off x="5947002" y="3570725"/>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grpSp>
      <p:sp>
        <p:nvSpPr>
          <p:cNvPr id="40" name="テキスト ボックス 39"/>
          <p:cNvSpPr txBox="1"/>
          <p:nvPr/>
        </p:nvSpPr>
        <p:spPr>
          <a:xfrm>
            <a:off x="4076944" y="2271800"/>
            <a:ext cx="864765" cy="646331"/>
          </a:xfrm>
          <a:prstGeom prst="rect">
            <a:avLst/>
          </a:prstGeom>
          <a:noFill/>
        </p:spPr>
        <p:txBody>
          <a:bodyPr wrap="none" rtlCol="0">
            <a:spAutoFit/>
          </a:bodyPr>
          <a:lstStyle/>
          <a:p>
            <a:pPr algn="ctr"/>
            <a:r>
              <a:rPr lang="en-US" altLang="ja-JP" dirty="0" smtClean="0">
                <a:latin typeface="Arial"/>
                <a:cs typeface="Arial"/>
              </a:rPr>
              <a:t>New </a:t>
            </a:r>
          </a:p>
          <a:p>
            <a:pPr algn="ctr"/>
            <a:r>
              <a:rPr lang="en-US" altLang="ja-JP" dirty="0" smtClean="0">
                <a:latin typeface="Arial"/>
                <a:cs typeface="Arial"/>
              </a:rPr>
              <a:t>Data 1</a:t>
            </a:r>
            <a:endParaRPr kumimoji="1" lang="ja-JP" altLang="en-US" dirty="0">
              <a:latin typeface="Arial"/>
              <a:cs typeface="Arial"/>
            </a:endParaRPr>
          </a:p>
        </p:txBody>
      </p:sp>
      <p:sp>
        <p:nvSpPr>
          <p:cNvPr id="41" name="テキスト ボックス 40"/>
          <p:cNvSpPr txBox="1"/>
          <p:nvPr/>
        </p:nvSpPr>
        <p:spPr>
          <a:xfrm>
            <a:off x="4076944" y="3348502"/>
            <a:ext cx="864765" cy="646331"/>
          </a:xfrm>
          <a:prstGeom prst="rect">
            <a:avLst/>
          </a:prstGeom>
          <a:noFill/>
        </p:spPr>
        <p:txBody>
          <a:bodyPr wrap="none" rtlCol="0">
            <a:spAutoFit/>
          </a:bodyPr>
          <a:lstStyle/>
          <a:p>
            <a:pPr algn="ctr"/>
            <a:r>
              <a:rPr lang="en-US" altLang="ja-JP" dirty="0" smtClean="0">
                <a:latin typeface="Arial"/>
                <a:cs typeface="Arial"/>
              </a:rPr>
              <a:t>New </a:t>
            </a:r>
          </a:p>
          <a:p>
            <a:pPr algn="ctr"/>
            <a:r>
              <a:rPr lang="en-US" altLang="ja-JP" dirty="0" smtClean="0">
                <a:latin typeface="Arial"/>
                <a:cs typeface="Arial"/>
              </a:rPr>
              <a:t>Data 2</a:t>
            </a:r>
            <a:endParaRPr kumimoji="1" lang="ja-JP" altLang="en-US" dirty="0">
              <a:latin typeface="Arial"/>
              <a:cs typeface="Arial"/>
            </a:endParaRPr>
          </a:p>
        </p:txBody>
      </p:sp>
      <p:sp>
        <p:nvSpPr>
          <p:cNvPr id="42" name="テキスト ボックス 41"/>
          <p:cNvSpPr txBox="1"/>
          <p:nvPr/>
        </p:nvSpPr>
        <p:spPr>
          <a:xfrm>
            <a:off x="4090252" y="4746413"/>
            <a:ext cx="864765" cy="646331"/>
          </a:xfrm>
          <a:prstGeom prst="rect">
            <a:avLst/>
          </a:prstGeom>
          <a:noFill/>
        </p:spPr>
        <p:txBody>
          <a:bodyPr wrap="none" rtlCol="0">
            <a:spAutoFit/>
          </a:bodyPr>
          <a:lstStyle/>
          <a:p>
            <a:pPr algn="ctr"/>
            <a:r>
              <a:rPr lang="en-US" altLang="ja-JP" dirty="0" smtClean="0">
                <a:latin typeface="Arial"/>
                <a:cs typeface="Arial"/>
              </a:rPr>
              <a:t>New</a:t>
            </a:r>
          </a:p>
          <a:p>
            <a:pPr algn="ctr"/>
            <a:r>
              <a:rPr lang="en-US" altLang="ja-JP" dirty="0" smtClean="0">
                <a:latin typeface="Arial"/>
                <a:cs typeface="Arial"/>
              </a:rPr>
              <a:t>Data 6</a:t>
            </a:r>
            <a:endParaRPr kumimoji="1" lang="ja-JP" altLang="en-US" dirty="0">
              <a:latin typeface="Arial"/>
              <a:cs typeface="Arial"/>
            </a:endParaRPr>
          </a:p>
        </p:txBody>
      </p:sp>
      <p:sp>
        <p:nvSpPr>
          <p:cNvPr id="43" name="テキスト ボックス 42"/>
          <p:cNvSpPr txBox="1"/>
          <p:nvPr/>
        </p:nvSpPr>
        <p:spPr>
          <a:xfrm>
            <a:off x="4090252" y="5839321"/>
            <a:ext cx="864765" cy="646331"/>
          </a:xfrm>
          <a:prstGeom prst="rect">
            <a:avLst/>
          </a:prstGeom>
          <a:noFill/>
        </p:spPr>
        <p:txBody>
          <a:bodyPr wrap="none" rtlCol="0">
            <a:spAutoFit/>
          </a:bodyPr>
          <a:lstStyle/>
          <a:p>
            <a:pPr algn="ctr"/>
            <a:r>
              <a:rPr lang="en-US" altLang="ja-JP" dirty="0" smtClean="0">
                <a:latin typeface="Arial"/>
                <a:cs typeface="Arial"/>
              </a:rPr>
              <a:t>New</a:t>
            </a:r>
          </a:p>
          <a:p>
            <a:pPr algn="ctr"/>
            <a:r>
              <a:rPr lang="en-US" altLang="ja-JP" dirty="0" smtClean="0">
                <a:latin typeface="Arial"/>
                <a:cs typeface="Arial"/>
              </a:rPr>
              <a:t>Data 7</a:t>
            </a:r>
            <a:endParaRPr kumimoji="1" lang="ja-JP" altLang="en-US" dirty="0">
              <a:latin typeface="Arial"/>
              <a:cs typeface="Arial"/>
            </a:endParaRPr>
          </a:p>
        </p:txBody>
      </p:sp>
      <p:sp>
        <p:nvSpPr>
          <p:cNvPr id="44" name="テキスト ボックス 43"/>
          <p:cNvSpPr txBox="1"/>
          <p:nvPr/>
        </p:nvSpPr>
        <p:spPr>
          <a:xfrm>
            <a:off x="3494573" y="1807060"/>
            <a:ext cx="2185176" cy="369332"/>
          </a:xfrm>
          <a:prstGeom prst="rect">
            <a:avLst/>
          </a:prstGeom>
          <a:noFill/>
        </p:spPr>
        <p:txBody>
          <a:bodyPr wrap="none" rtlCol="0">
            <a:spAutoFit/>
          </a:bodyPr>
          <a:lstStyle/>
          <a:p>
            <a:r>
              <a:rPr kumimoji="1" lang="en-US" altLang="ja-JP" b="1" dirty="0" smtClean="0">
                <a:solidFill>
                  <a:srgbClr val="FF0000"/>
                </a:solidFill>
                <a:latin typeface="Arial"/>
                <a:cs typeface="Arial"/>
              </a:rPr>
              <a:t>Different Features</a:t>
            </a:r>
            <a:endParaRPr kumimoji="1" lang="ja-JP" altLang="en-US" b="1" dirty="0">
              <a:solidFill>
                <a:srgbClr val="FF0000"/>
              </a:solidFill>
              <a:latin typeface="Arial"/>
              <a:cs typeface="Arial"/>
            </a:endParaRPr>
          </a:p>
        </p:txBody>
      </p:sp>
      <p:cxnSp>
        <p:nvCxnSpPr>
          <p:cNvPr id="45" name="直線矢印コネクタ 44"/>
          <p:cNvCxnSpPr>
            <a:stCxn id="35" idx="3"/>
            <a:endCxn id="10" idx="1"/>
          </p:cNvCxnSpPr>
          <p:nvPr/>
        </p:nvCxnSpPr>
        <p:spPr>
          <a:xfrm>
            <a:off x="5236907" y="6161275"/>
            <a:ext cx="38939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a:stCxn id="34" idx="3"/>
            <a:endCxn id="9" idx="1"/>
          </p:cNvCxnSpPr>
          <p:nvPr/>
        </p:nvCxnSpPr>
        <p:spPr>
          <a:xfrm>
            <a:off x="5236907" y="5051206"/>
            <a:ext cx="38939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直線矢印コネクタ 46"/>
          <p:cNvCxnSpPr>
            <a:stCxn id="33" idx="3"/>
            <a:endCxn id="8" idx="1"/>
          </p:cNvCxnSpPr>
          <p:nvPr/>
        </p:nvCxnSpPr>
        <p:spPr>
          <a:xfrm>
            <a:off x="5236907" y="3670456"/>
            <a:ext cx="38939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直線矢印コネクタ 47"/>
          <p:cNvCxnSpPr>
            <a:stCxn id="32" idx="3"/>
            <a:endCxn id="7" idx="1"/>
          </p:cNvCxnSpPr>
          <p:nvPr/>
        </p:nvCxnSpPr>
        <p:spPr>
          <a:xfrm>
            <a:off x="5236907" y="2576593"/>
            <a:ext cx="38939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コンテンツ プレースホルダー 2"/>
          <p:cNvSpPr>
            <a:spLocks noGrp="1"/>
          </p:cNvSpPr>
          <p:nvPr>
            <p:ph idx="1"/>
          </p:nvPr>
        </p:nvSpPr>
        <p:spPr>
          <a:xfrm>
            <a:off x="285415" y="904535"/>
            <a:ext cx="8591007" cy="5400332"/>
          </a:xfrm>
        </p:spPr>
        <p:txBody>
          <a:bodyPr/>
          <a:lstStyle/>
          <a:p>
            <a:r>
              <a:rPr lang="en-US" altLang="ja-JP" dirty="0" smtClean="0">
                <a:latin typeface="Arial"/>
                <a:cs typeface="Arial"/>
              </a:rPr>
              <a:t>Linear Ensemble of 7 GBDTs (partly different features)</a:t>
            </a:r>
            <a:endParaRPr lang="en-US" altLang="ja-JP" dirty="0">
              <a:latin typeface="Arial"/>
              <a:cs typeface="Arial"/>
            </a:endParaRPr>
          </a:p>
          <a:p>
            <a:r>
              <a:rPr lang="en-US" altLang="ja-JP" dirty="0" smtClean="0">
                <a:latin typeface="Arial"/>
                <a:cs typeface="Arial"/>
              </a:rPr>
              <a:t>About 0.90599(</a:t>
            </a:r>
            <a:r>
              <a:rPr lang="en-US" altLang="ja-JP" dirty="0" smtClean="0">
                <a:solidFill>
                  <a:srgbClr val="FF0000"/>
                </a:solidFill>
                <a:latin typeface="Arial"/>
                <a:cs typeface="Arial"/>
              </a:rPr>
              <a:t>0.0005up</a:t>
            </a:r>
            <a:r>
              <a:rPr lang="en-US" altLang="ja-JP" dirty="0" smtClean="0">
                <a:latin typeface="Arial"/>
                <a:cs typeface="Arial"/>
              </a:rPr>
              <a:t>)</a:t>
            </a:r>
            <a:r>
              <a:rPr lang="en-US" altLang="ja-JP" dirty="0">
                <a:latin typeface="Arial"/>
                <a:cs typeface="Arial"/>
              </a:rPr>
              <a:t> </a:t>
            </a:r>
            <a:endParaRPr kumimoji="1" lang="ja-JP" altLang="en-US" dirty="0">
              <a:latin typeface="Arial"/>
              <a:cs typeface="Arial"/>
            </a:endParaRPr>
          </a:p>
        </p:txBody>
      </p:sp>
      <p:sp>
        <p:nvSpPr>
          <p:cNvPr id="52" name="スライド番号プレースホルダー 51"/>
          <p:cNvSpPr>
            <a:spLocks noGrp="1"/>
          </p:cNvSpPr>
          <p:nvPr>
            <p:ph type="sldNum" sz="quarter" idx="12"/>
          </p:nvPr>
        </p:nvSpPr>
        <p:spPr>
          <a:xfrm>
            <a:off x="6553200" y="6356350"/>
            <a:ext cx="2133600" cy="365125"/>
          </a:xfrm>
        </p:spPr>
        <p:txBody>
          <a:bodyPr/>
          <a:lstStyle/>
          <a:p>
            <a:fld id="{222DB5DA-3993-6941-A4DD-FBF7FE7FC33A}" type="slidenum">
              <a:rPr kumimoji="1" lang="ja-JP" altLang="en-US" smtClean="0">
                <a:latin typeface="Arial"/>
                <a:cs typeface="Arial"/>
              </a:rPr>
              <a:t>21</a:t>
            </a:fld>
            <a:endParaRPr kumimoji="1" lang="ja-JP" altLang="en-US">
              <a:latin typeface="Arial"/>
              <a:cs typeface="Arial"/>
            </a:endParaRPr>
          </a:p>
        </p:txBody>
      </p:sp>
    </p:spTree>
    <p:extLst>
      <p:ext uri="{BB962C8B-B14F-4D97-AF65-F5344CB8AC3E}">
        <p14:creationId xmlns:p14="http://schemas.microsoft.com/office/powerpoint/2010/main" val="2480343902"/>
      </p:ext>
    </p:extLst>
  </p:cSld>
  <p:clrMapOvr>
    <a:masterClrMapping/>
  </p:clrMapOvr>
  <mc:AlternateContent xmlns:mc="http://schemas.openxmlformats.org/markup-compatibility/2006" xmlns:p14="http://schemas.microsoft.com/office/powerpoint/2010/main">
    <mc:Choice Requires="p14">
      <p:transition spd="slow" p14:dur="2000" advTm="23711"/>
    </mc:Choice>
    <mc:Fallback xmlns="">
      <p:transition xmlns:p14="http://schemas.microsoft.com/office/powerpoint/2010/main" spd="slow" advTm="23711"/>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Arial"/>
                <a:cs typeface="Arial"/>
              </a:rPr>
              <a:t>Summary of ensemble</a:t>
            </a:r>
            <a:endParaRPr kumimoji="1" lang="ja-JP" altLang="en-US" dirty="0">
              <a:latin typeface="Arial"/>
              <a:cs typeface="Arial"/>
            </a:endParaRPr>
          </a:p>
        </p:txBody>
      </p:sp>
      <p:sp>
        <p:nvSpPr>
          <p:cNvPr id="3" name="コンテンツ プレースホルダー 2"/>
          <p:cNvSpPr>
            <a:spLocks noGrp="1"/>
          </p:cNvSpPr>
          <p:nvPr>
            <p:ph idx="1"/>
          </p:nvPr>
        </p:nvSpPr>
        <p:spPr/>
        <p:txBody>
          <a:bodyPr>
            <a:normAutofit lnSpcReduction="10000"/>
          </a:bodyPr>
          <a:lstStyle/>
          <a:p>
            <a:pPr algn="ctr"/>
            <a:r>
              <a:rPr lang="en-US" altLang="ja-JP" dirty="0" smtClean="0">
                <a:latin typeface="Arial"/>
                <a:cs typeface="Arial"/>
              </a:rPr>
              <a:t>7 GBDTs (</a:t>
            </a:r>
            <a:r>
              <a:rPr lang="en-US" altLang="ja-JP" dirty="0" smtClean="0">
                <a:solidFill>
                  <a:srgbClr val="0000FF"/>
                </a:solidFill>
                <a:latin typeface="Arial"/>
                <a:cs typeface="Arial"/>
              </a:rPr>
              <a:t>All features</a:t>
            </a:r>
            <a:r>
              <a:rPr lang="en-US" altLang="ja-JP" dirty="0" smtClean="0">
                <a:latin typeface="Arial"/>
                <a:cs typeface="Arial"/>
              </a:rPr>
              <a:t>, 0.9054-0.9055)</a:t>
            </a:r>
          </a:p>
          <a:p>
            <a:pPr algn="ctr"/>
            <a:endParaRPr lang="en-US" altLang="ja-JP" dirty="0" smtClean="0">
              <a:latin typeface="Arial"/>
              <a:cs typeface="Arial"/>
            </a:endParaRPr>
          </a:p>
          <a:p>
            <a:pPr algn="ctr"/>
            <a:r>
              <a:rPr lang="en-US" altLang="ja-JP" dirty="0" smtClean="0">
                <a:latin typeface="Arial"/>
                <a:cs typeface="Arial"/>
              </a:rPr>
              <a:t>Ensemble 0.9057 (</a:t>
            </a:r>
            <a:r>
              <a:rPr lang="en-US" altLang="ja-JP" dirty="0" smtClean="0">
                <a:solidFill>
                  <a:srgbClr val="0000FF"/>
                </a:solidFill>
                <a:latin typeface="Arial"/>
                <a:cs typeface="Arial"/>
              </a:rPr>
              <a:t>0.0002UP</a:t>
            </a:r>
            <a:r>
              <a:rPr lang="en-US" altLang="ja-JP" dirty="0" smtClean="0">
                <a:latin typeface="Arial"/>
                <a:cs typeface="Arial"/>
              </a:rPr>
              <a:t>)</a:t>
            </a:r>
          </a:p>
          <a:p>
            <a:pPr algn="ctr"/>
            <a:endParaRPr lang="en-US" altLang="ja-JP" dirty="0" smtClean="0">
              <a:latin typeface="Arial"/>
              <a:cs typeface="Arial"/>
            </a:endParaRPr>
          </a:p>
          <a:p>
            <a:pPr algn="ctr"/>
            <a:r>
              <a:rPr lang="en-US" altLang="ja-JP" dirty="0" smtClean="0">
                <a:latin typeface="Arial"/>
                <a:cs typeface="Arial"/>
              </a:rPr>
              <a:t>Our single and ensemble model score had</a:t>
            </a:r>
          </a:p>
          <a:p>
            <a:pPr algn="ctr"/>
            <a:r>
              <a:rPr lang="en-US" altLang="ja-JP" dirty="0" smtClean="0">
                <a:latin typeface="Arial"/>
                <a:cs typeface="Arial"/>
              </a:rPr>
              <a:t> reached the ceiling </a:t>
            </a:r>
          </a:p>
          <a:p>
            <a:pPr algn="ctr"/>
            <a:endParaRPr lang="en-US" altLang="ja-JP" dirty="0" smtClean="0">
              <a:latin typeface="Arial"/>
              <a:cs typeface="Arial"/>
            </a:endParaRPr>
          </a:p>
          <a:p>
            <a:pPr algn="ctr"/>
            <a:r>
              <a:rPr lang="en-US" altLang="ja-JP" dirty="0">
                <a:latin typeface="Arial"/>
                <a:cs typeface="Arial"/>
              </a:rPr>
              <a:t>A</a:t>
            </a:r>
            <a:r>
              <a:rPr lang="en-US" altLang="ja-JP" dirty="0" smtClean="0">
                <a:latin typeface="Arial"/>
                <a:cs typeface="Arial"/>
              </a:rPr>
              <a:t>ny </a:t>
            </a:r>
            <a:r>
              <a:rPr lang="en-US" altLang="ja-JP" dirty="0">
                <a:latin typeface="Arial"/>
                <a:cs typeface="Arial"/>
              </a:rPr>
              <a:t>good </a:t>
            </a:r>
            <a:r>
              <a:rPr lang="en-US" altLang="ja-JP" dirty="0" smtClean="0">
                <a:latin typeface="Arial"/>
                <a:cs typeface="Arial"/>
              </a:rPr>
              <a:t>ensemble??</a:t>
            </a:r>
            <a:endParaRPr lang="en-US" altLang="ja-JP" dirty="0">
              <a:latin typeface="Arial"/>
              <a:cs typeface="Arial"/>
            </a:endParaRPr>
          </a:p>
          <a:p>
            <a:r>
              <a:rPr lang="ja-JP" altLang="en-US" dirty="0">
                <a:latin typeface="Arial"/>
                <a:cs typeface="Arial"/>
              </a:rPr>
              <a:t> </a:t>
            </a:r>
            <a:endParaRPr lang="en-US" altLang="ja-JP" dirty="0" smtClean="0">
              <a:latin typeface="Arial"/>
              <a:cs typeface="Arial"/>
            </a:endParaRPr>
          </a:p>
          <a:p>
            <a:pPr algn="ctr"/>
            <a:r>
              <a:rPr lang="en-US" altLang="ja-JP" dirty="0" smtClean="0">
                <a:latin typeface="Arial"/>
                <a:cs typeface="Arial"/>
              </a:rPr>
              <a:t>We created </a:t>
            </a:r>
            <a:r>
              <a:rPr lang="en-US" altLang="ja-JP" dirty="0" smtClean="0">
                <a:solidFill>
                  <a:srgbClr val="FF0000"/>
                </a:solidFill>
                <a:latin typeface="Arial"/>
                <a:cs typeface="Arial"/>
              </a:rPr>
              <a:t>7 train data with partly different features</a:t>
            </a:r>
          </a:p>
          <a:p>
            <a:pPr algn="ctr"/>
            <a:r>
              <a:rPr lang="en-US" altLang="ja-JP" dirty="0" smtClean="0">
                <a:latin typeface="Arial"/>
                <a:cs typeface="Arial"/>
              </a:rPr>
              <a:t> that did not change its scores(0.9054-0.9055)</a:t>
            </a:r>
          </a:p>
          <a:p>
            <a:pPr algn="ctr"/>
            <a:endParaRPr lang="en-US" altLang="ja-JP" dirty="0">
              <a:latin typeface="Arial"/>
              <a:cs typeface="Arial"/>
            </a:endParaRPr>
          </a:p>
          <a:p>
            <a:pPr algn="ctr"/>
            <a:r>
              <a:rPr lang="en-US" altLang="ja-JP" dirty="0" smtClean="0">
                <a:latin typeface="Arial"/>
                <a:cs typeface="Arial"/>
              </a:rPr>
              <a:t>Ensemble 0.90599 (</a:t>
            </a:r>
            <a:r>
              <a:rPr lang="en-US" altLang="ja-JP" dirty="0" smtClean="0">
                <a:solidFill>
                  <a:srgbClr val="FF0000"/>
                </a:solidFill>
                <a:latin typeface="Arial"/>
                <a:cs typeface="Arial"/>
              </a:rPr>
              <a:t>0.0005UP</a:t>
            </a:r>
            <a:r>
              <a:rPr lang="en-US" altLang="ja-JP" dirty="0" smtClean="0">
                <a:latin typeface="Arial"/>
                <a:cs typeface="Arial"/>
              </a:rPr>
              <a:t>)</a:t>
            </a:r>
            <a:endParaRPr lang="en-US" altLang="ja-JP" dirty="0" smtClean="0">
              <a:solidFill>
                <a:srgbClr val="FF0000"/>
              </a:solidFill>
              <a:latin typeface="Arial"/>
              <a:cs typeface="Arial"/>
            </a:endParaRPr>
          </a:p>
          <a:p>
            <a:endParaRPr kumimoji="1" lang="ja-JP" altLang="en-US" dirty="0">
              <a:latin typeface="Arial"/>
              <a:cs typeface="Arial"/>
            </a:endParaRPr>
          </a:p>
        </p:txBody>
      </p:sp>
      <p:sp>
        <p:nvSpPr>
          <p:cNvPr id="5" name="下矢印 4"/>
          <p:cNvSpPr/>
          <p:nvPr/>
        </p:nvSpPr>
        <p:spPr>
          <a:xfrm>
            <a:off x="4463143" y="1378856"/>
            <a:ext cx="235857" cy="399143"/>
          </a:xfrm>
          <a:prstGeom prst="downArrow">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6" name="下矢印 5"/>
          <p:cNvSpPr/>
          <p:nvPr/>
        </p:nvSpPr>
        <p:spPr>
          <a:xfrm>
            <a:off x="4463143" y="2166256"/>
            <a:ext cx="235857" cy="399143"/>
          </a:xfrm>
          <a:prstGeom prst="downArrow">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7" name="下矢印 6"/>
          <p:cNvSpPr/>
          <p:nvPr/>
        </p:nvSpPr>
        <p:spPr>
          <a:xfrm>
            <a:off x="4463143" y="3389087"/>
            <a:ext cx="235857" cy="399143"/>
          </a:xfrm>
          <a:prstGeom prst="downArrow">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8" name="下矢印 7"/>
          <p:cNvSpPr/>
          <p:nvPr/>
        </p:nvSpPr>
        <p:spPr>
          <a:xfrm>
            <a:off x="4463143" y="4216397"/>
            <a:ext cx="235857" cy="399143"/>
          </a:xfrm>
          <a:prstGeom prst="downArrow">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9" name="下矢印 8"/>
          <p:cNvSpPr/>
          <p:nvPr/>
        </p:nvSpPr>
        <p:spPr>
          <a:xfrm>
            <a:off x="4463143" y="5402940"/>
            <a:ext cx="235857" cy="399143"/>
          </a:xfrm>
          <a:prstGeom prst="downArrow">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Arial"/>
              <a:cs typeface="Arial"/>
            </a:endParaRPr>
          </a:p>
        </p:txBody>
      </p:sp>
      <p:sp>
        <p:nvSpPr>
          <p:cNvPr id="10" name="スライド番号プレースホルダー 9"/>
          <p:cNvSpPr>
            <a:spLocks noGrp="1"/>
          </p:cNvSpPr>
          <p:nvPr>
            <p:ph type="sldNum" sz="quarter" idx="12"/>
          </p:nvPr>
        </p:nvSpPr>
        <p:spPr/>
        <p:txBody>
          <a:bodyPr/>
          <a:lstStyle/>
          <a:p>
            <a:fld id="{222DB5DA-3993-6941-A4DD-FBF7FE7FC33A}" type="slidenum">
              <a:rPr kumimoji="1" lang="ja-JP" altLang="en-US" smtClean="0">
                <a:latin typeface="Arial"/>
                <a:cs typeface="Arial"/>
              </a:rPr>
              <a:t>22</a:t>
            </a:fld>
            <a:endParaRPr kumimoji="1" lang="ja-JP" altLang="en-US">
              <a:latin typeface="Arial"/>
              <a:cs typeface="Arial"/>
            </a:endParaRPr>
          </a:p>
        </p:txBody>
      </p:sp>
    </p:spTree>
    <p:extLst>
      <p:ext uri="{BB962C8B-B14F-4D97-AF65-F5344CB8AC3E}">
        <p14:creationId xmlns:p14="http://schemas.microsoft.com/office/powerpoint/2010/main" val="1389644217"/>
      </p:ext>
    </p:extLst>
  </p:cSld>
  <p:clrMapOvr>
    <a:masterClrMapping/>
  </p:clrMapOvr>
  <mc:AlternateContent xmlns:mc="http://schemas.openxmlformats.org/markup-compatibility/2006" xmlns:p14="http://schemas.microsoft.com/office/powerpoint/2010/main">
    <mc:Choice Requires="p14">
      <p:transition spd="slow" p14:dur="2000" advTm="39666"/>
    </mc:Choice>
    <mc:Fallback xmlns="">
      <p:transition xmlns:p14="http://schemas.microsoft.com/office/powerpoint/2010/main" spd="slow" advTm="39666"/>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3600" dirty="0">
                <a:latin typeface="Arial"/>
                <a:cs typeface="Arial"/>
              </a:rPr>
              <a:t>What worked out and what didn't</a:t>
            </a:r>
            <a:endParaRPr kumimoji="1" lang="ja-JP" altLang="en-US" sz="3600" dirty="0">
              <a:latin typeface="Arial"/>
              <a:cs typeface="Arial"/>
            </a:endParaRPr>
          </a:p>
        </p:txBody>
      </p:sp>
      <p:sp>
        <p:nvSpPr>
          <p:cNvPr id="3" name="コンテンツ プレースホルダー 2"/>
          <p:cNvSpPr>
            <a:spLocks noGrp="1"/>
          </p:cNvSpPr>
          <p:nvPr>
            <p:ph idx="1"/>
          </p:nvPr>
        </p:nvSpPr>
        <p:spPr/>
        <p:txBody>
          <a:bodyPr/>
          <a:lstStyle/>
          <a:p>
            <a:r>
              <a:rPr lang="en-US" altLang="ja-JP" dirty="0">
                <a:latin typeface="Arial"/>
                <a:cs typeface="Arial"/>
              </a:rPr>
              <a:t>What worked out </a:t>
            </a:r>
            <a:endParaRPr lang="en-US" altLang="ja-JP" dirty="0" smtClean="0">
              <a:latin typeface="Arial"/>
              <a:cs typeface="Arial"/>
            </a:endParaRPr>
          </a:p>
          <a:p>
            <a:pPr marL="342900" indent="-342900">
              <a:buFont typeface="Arial"/>
              <a:buChar char="•"/>
            </a:pPr>
            <a:r>
              <a:rPr lang="en-US" altLang="ja-JP" dirty="0" smtClean="0">
                <a:latin typeface="Arial"/>
                <a:cs typeface="Arial"/>
              </a:rPr>
              <a:t>We could come up with new </a:t>
            </a:r>
            <a:r>
              <a:rPr lang="en-US" altLang="ja-JP" dirty="0">
                <a:latin typeface="Arial"/>
                <a:cs typeface="Arial"/>
              </a:rPr>
              <a:t>ideas one after </a:t>
            </a:r>
            <a:r>
              <a:rPr lang="en-US" altLang="ja-JP" dirty="0" smtClean="0">
                <a:latin typeface="Arial"/>
                <a:cs typeface="Arial"/>
              </a:rPr>
              <a:t>another after team merge</a:t>
            </a:r>
            <a:endParaRPr lang="en-US" altLang="ja-JP" dirty="0">
              <a:latin typeface="Arial"/>
              <a:cs typeface="Arial"/>
            </a:endParaRPr>
          </a:p>
          <a:p>
            <a:endParaRPr lang="en-US" altLang="ja-JP" dirty="0">
              <a:latin typeface="Arial"/>
              <a:cs typeface="Arial"/>
            </a:endParaRPr>
          </a:p>
          <a:p>
            <a:r>
              <a:rPr lang="en-US" altLang="ja-JP" dirty="0" smtClean="0">
                <a:latin typeface="Arial"/>
                <a:cs typeface="Arial"/>
              </a:rPr>
              <a:t>What didn't</a:t>
            </a:r>
          </a:p>
          <a:p>
            <a:pPr marL="342900" indent="-342900">
              <a:buFont typeface="Arial"/>
              <a:buChar char="•"/>
            </a:pPr>
            <a:r>
              <a:rPr lang="en-US" altLang="ja-JP" dirty="0" smtClean="0">
                <a:latin typeface="Arial"/>
                <a:cs typeface="Arial"/>
              </a:rPr>
              <a:t>We should have used the same language</a:t>
            </a:r>
          </a:p>
          <a:p>
            <a:pPr marL="342900" indent="-342900">
              <a:buFont typeface="Arial"/>
              <a:buChar char="•"/>
            </a:pPr>
            <a:r>
              <a:rPr lang="en-US" altLang="ja-JP" dirty="0" smtClean="0">
                <a:latin typeface="Arial"/>
                <a:cs typeface="Arial"/>
              </a:rPr>
              <a:t>Stacking</a:t>
            </a:r>
          </a:p>
          <a:p>
            <a:pPr marL="342900" indent="-342900">
              <a:buFont typeface="Arial"/>
              <a:buChar char="•"/>
            </a:pPr>
            <a:r>
              <a:rPr lang="en-US" altLang="ja-JP" dirty="0" smtClean="0">
                <a:latin typeface="Arial"/>
                <a:cs typeface="Arial"/>
              </a:rPr>
              <a:t>Feature selection</a:t>
            </a:r>
            <a:endParaRPr lang="ja-JP" altLang="en-US" dirty="0">
              <a:latin typeface="Arial"/>
              <a:cs typeface="Arial"/>
            </a:endParaRPr>
          </a:p>
          <a:p>
            <a:pPr marL="342900" indent="-342900">
              <a:buFont typeface="Arial"/>
              <a:buChar char="•"/>
            </a:pPr>
            <a:endParaRPr lang="ja-JP" altLang="en-US" dirty="0">
              <a:latin typeface="Arial"/>
              <a:cs typeface="Arial"/>
            </a:endParaRPr>
          </a:p>
          <a:p>
            <a:pPr marL="342900" indent="-342900">
              <a:buFont typeface="Arial"/>
              <a:buChar char="•"/>
            </a:pPr>
            <a:endParaRPr kumimoji="1" lang="en-US" altLang="ja-JP" dirty="0" smtClean="0">
              <a:latin typeface="Arial"/>
              <a:cs typeface="Arial"/>
            </a:endParaRPr>
          </a:p>
        </p:txBody>
      </p:sp>
      <p:sp>
        <p:nvSpPr>
          <p:cNvPr id="4" name="スライド番号プレースホルダー 3"/>
          <p:cNvSpPr>
            <a:spLocks noGrp="1"/>
          </p:cNvSpPr>
          <p:nvPr>
            <p:ph type="sldNum" sz="quarter" idx="12"/>
          </p:nvPr>
        </p:nvSpPr>
        <p:spPr/>
        <p:txBody>
          <a:bodyPr/>
          <a:lstStyle/>
          <a:p>
            <a:fld id="{222DB5DA-3993-6941-A4DD-FBF7FE7FC33A}" type="slidenum">
              <a:rPr kumimoji="1" lang="ja-JP" altLang="en-US" smtClean="0">
                <a:latin typeface="Arial"/>
                <a:cs typeface="Arial"/>
              </a:rPr>
              <a:t>23</a:t>
            </a:fld>
            <a:endParaRPr kumimoji="1" lang="ja-JP" altLang="en-US" dirty="0">
              <a:latin typeface="Arial"/>
              <a:cs typeface="Arial"/>
            </a:endParaRPr>
          </a:p>
        </p:txBody>
      </p:sp>
    </p:spTree>
    <p:extLst>
      <p:ext uri="{BB962C8B-B14F-4D97-AF65-F5344CB8AC3E}">
        <p14:creationId xmlns:p14="http://schemas.microsoft.com/office/powerpoint/2010/main" val="1477417115"/>
      </p:ext>
    </p:extLst>
  </p:cSld>
  <p:clrMapOvr>
    <a:masterClrMapping/>
  </p:clrMapOvr>
  <mc:AlternateContent xmlns:mc="http://schemas.openxmlformats.org/markup-compatibility/2006" xmlns:p14="http://schemas.microsoft.com/office/powerpoint/2010/main">
    <mc:Choice Requires="p14">
      <p:transition spd="slow" p14:dur="2000" advTm="43741"/>
    </mc:Choice>
    <mc:Fallback xmlns="">
      <p:transition xmlns:p14="http://schemas.microsoft.com/office/powerpoint/2010/main" spd="slow" advTm="43741"/>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Knowledge</a:t>
            </a:r>
            <a:endParaRPr kumimoji="1" lang="ja-JP" altLang="en-US" dirty="0"/>
          </a:p>
        </p:txBody>
      </p:sp>
      <p:sp>
        <p:nvSpPr>
          <p:cNvPr id="3" name="コンテンツ プレースホルダー 2"/>
          <p:cNvSpPr>
            <a:spLocks noGrp="1"/>
          </p:cNvSpPr>
          <p:nvPr>
            <p:ph idx="1"/>
          </p:nvPr>
        </p:nvSpPr>
        <p:spPr>
          <a:xfrm>
            <a:off x="285415" y="808239"/>
            <a:ext cx="8591007" cy="5913235"/>
          </a:xfrm>
        </p:spPr>
        <p:txBody>
          <a:bodyPr/>
          <a:lstStyle/>
          <a:p>
            <a:r>
              <a:rPr kumimoji="1" lang="en-US" altLang="ja-JP" b="1" dirty="0" smtClean="0"/>
              <a:t>MOOCS</a:t>
            </a:r>
          </a:p>
          <a:p>
            <a:pPr marL="342900" indent="-342900">
              <a:buFont typeface="Arial"/>
              <a:buChar char="•"/>
            </a:pPr>
            <a:r>
              <a:rPr kumimoji="1" lang="en-US" altLang="ja-JP" sz="2000" dirty="0" smtClean="0"/>
              <a:t>MOOCs</a:t>
            </a:r>
            <a:r>
              <a:rPr kumimoji="1" lang="ja-JP" altLang="en-US" sz="2000" dirty="0" smtClean="0"/>
              <a:t>では全体の情報と同様に各個人の情報にも非常に依存している</a:t>
            </a:r>
            <a:r>
              <a:rPr kumimoji="1" lang="en-US" altLang="ja-JP" sz="2000" dirty="0" smtClean="0"/>
              <a:t>(</a:t>
            </a:r>
            <a:r>
              <a:rPr kumimoji="1" lang="en-US" altLang="ja-JP" sz="2000" dirty="0" err="1" smtClean="0"/>
              <a:t>Groupby</a:t>
            </a:r>
            <a:r>
              <a:rPr kumimoji="1" lang="en-US" altLang="ja-JP" sz="2000" dirty="0" smtClean="0"/>
              <a:t> user, user</a:t>
            </a:r>
            <a:r>
              <a:rPr kumimoji="1" lang="ja-JP" altLang="en-US" sz="2000" dirty="0" smtClean="0"/>
              <a:t>の過去参加数</a:t>
            </a:r>
            <a:r>
              <a:rPr kumimoji="1" lang="en-US" altLang="ja-JP" sz="2000" dirty="0" err="1" smtClean="0"/>
              <a:t>etc</a:t>
            </a:r>
            <a:r>
              <a:rPr kumimoji="1" lang="en-US" altLang="ja-JP" sz="2000" dirty="0" smtClean="0"/>
              <a:t>)</a:t>
            </a:r>
          </a:p>
          <a:p>
            <a:pPr marL="342900" indent="-342900">
              <a:buFont typeface="Arial"/>
              <a:buChar char="•"/>
            </a:pPr>
            <a:endParaRPr lang="en-US" altLang="ja-JP" sz="1200" dirty="0"/>
          </a:p>
          <a:p>
            <a:pPr marL="342900" indent="-342900">
              <a:buFont typeface="Arial"/>
              <a:buChar char="•"/>
            </a:pPr>
            <a:r>
              <a:rPr lang="en-US" altLang="ja-JP" sz="2000" dirty="0" smtClean="0"/>
              <a:t>LR</a:t>
            </a:r>
            <a:r>
              <a:rPr lang="ja-JP" altLang="en-US" sz="2000" dirty="0" smtClean="0"/>
              <a:t>の回帰係数から単なるアクセス数だけでなくその割合が重要だとわかった</a:t>
            </a:r>
            <a:r>
              <a:rPr lang="en-US" altLang="ja-JP" sz="2000" dirty="0" smtClean="0"/>
              <a:t>(video</a:t>
            </a:r>
            <a:r>
              <a:rPr lang="ja-JP" altLang="en-US" sz="2000" dirty="0" smtClean="0"/>
              <a:t>を見た割合よりも</a:t>
            </a:r>
            <a:r>
              <a:rPr lang="en-US" altLang="ja-JP" sz="2000" dirty="0" smtClean="0"/>
              <a:t>problem</a:t>
            </a:r>
            <a:r>
              <a:rPr lang="ja-JP" altLang="en-US" sz="2000" dirty="0" smtClean="0"/>
              <a:t>を解いた割合が大きい</a:t>
            </a:r>
            <a:r>
              <a:rPr lang="en-US" altLang="ja-JP" sz="2000" dirty="0" smtClean="0"/>
              <a:t>user</a:t>
            </a:r>
            <a:r>
              <a:rPr lang="ja-JP" altLang="en-US" sz="2000" dirty="0" smtClean="0"/>
              <a:t>の方が離反しにくい傾向</a:t>
            </a:r>
            <a:r>
              <a:rPr lang="en-US" altLang="ja-JP" sz="2000" dirty="0" smtClean="0"/>
              <a:t>)</a:t>
            </a:r>
          </a:p>
          <a:p>
            <a:pPr marL="342900" indent="-342900">
              <a:buFont typeface="Arial"/>
              <a:buChar char="•"/>
            </a:pPr>
            <a:endParaRPr kumimoji="1" lang="en-US" altLang="ja-JP" sz="1050" dirty="0" smtClean="0"/>
          </a:p>
          <a:p>
            <a:r>
              <a:rPr kumimoji="1" lang="ja-JP" altLang="en-US" b="1" dirty="0" smtClean="0"/>
              <a:t>コンペ</a:t>
            </a:r>
            <a:endParaRPr kumimoji="1" lang="en-US" altLang="ja-JP" b="1" dirty="0" smtClean="0"/>
          </a:p>
          <a:p>
            <a:pPr marL="342900" indent="-342900">
              <a:buFont typeface="Arial"/>
              <a:buChar char="•"/>
            </a:pPr>
            <a:r>
              <a:rPr kumimoji="1" lang="ja-JP" altLang="en-US" sz="2000" dirty="0" smtClean="0"/>
              <a:t>特徴量生成が鍵になった</a:t>
            </a:r>
            <a:endParaRPr kumimoji="1" lang="en-US" altLang="ja-JP" sz="2000" dirty="0" smtClean="0"/>
          </a:p>
          <a:p>
            <a:pPr marL="342900" indent="-342900">
              <a:buFont typeface="Arial"/>
              <a:buChar char="•"/>
            </a:pPr>
            <a:r>
              <a:rPr lang="en-US" altLang="ja-JP" sz="2000" dirty="0" err="1" smtClean="0"/>
              <a:t>XGBoost</a:t>
            </a:r>
            <a:r>
              <a:rPr lang="ja-JP" altLang="en-US" sz="2000" dirty="0" smtClean="0"/>
              <a:t>の相性が良かった</a:t>
            </a:r>
            <a:endParaRPr kumimoji="1" lang="en-US" altLang="ja-JP" sz="2000" dirty="0" smtClean="0"/>
          </a:p>
          <a:p>
            <a:pPr marL="342900" indent="-342900">
              <a:buFont typeface="Arial"/>
              <a:buChar char="•"/>
            </a:pPr>
            <a:r>
              <a:rPr lang="ja-JP" altLang="en-US" sz="2000" dirty="0" smtClean="0"/>
              <a:t>世界が相手で毎日が非常にストレスフルだった</a:t>
            </a:r>
            <a:endParaRPr lang="en-US" altLang="ja-JP" sz="2000" dirty="0" smtClean="0"/>
          </a:p>
          <a:p>
            <a:pPr marL="342900" indent="-342900">
              <a:buFont typeface="Arial"/>
              <a:buChar char="•"/>
            </a:pPr>
            <a:r>
              <a:rPr kumimoji="1" lang="ja-JP" altLang="en-US" sz="2000" dirty="0" smtClean="0"/>
              <a:t>マンパワー・マシンパワーは強いと思った</a:t>
            </a:r>
            <a:endParaRPr kumimoji="1" lang="en-US" altLang="ja-JP" sz="2000" dirty="0" smtClean="0"/>
          </a:p>
          <a:p>
            <a:pPr marL="342900" indent="-342900">
              <a:buFont typeface="Arial"/>
              <a:buChar char="•"/>
            </a:pPr>
            <a:r>
              <a:rPr kumimoji="1" lang="ja-JP" altLang="en-US" sz="2000" dirty="0" smtClean="0"/>
              <a:t>意味がわかる特徴量を使い、シンプルな予測で勝つことができたのは良かった</a:t>
            </a:r>
            <a:endParaRPr kumimoji="1" lang="en-US" altLang="ja-JP" sz="2000" dirty="0" smtClean="0"/>
          </a:p>
          <a:p>
            <a:pPr marL="342900" indent="-342900">
              <a:buFont typeface="Arial"/>
              <a:buChar char="•"/>
            </a:pPr>
            <a:r>
              <a:rPr kumimoji="1" lang="ja-JP" altLang="en-US" sz="2000" dirty="0" smtClean="0"/>
              <a:t>すごい人たちに会えて有意義だった</a:t>
            </a:r>
            <a:r>
              <a:rPr kumimoji="1" lang="en-US" altLang="ja-JP" sz="2000" dirty="0" smtClean="0"/>
              <a:t>(</a:t>
            </a:r>
            <a:r>
              <a:rPr kumimoji="1" lang="ja-JP" altLang="en-US" sz="2000" dirty="0" smtClean="0"/>
              <a:t>学生のメリット</a:t>
            </a:r>
            <a:r>
              <a:rPr kumimoji="1" lang="en-US" altLang="ja-JP" sz="2000" smtClean="0"/>
              <a:t>)</a:t>
            </a:r>
            <a:endParaRPr kumimoji="1" lang="en-US" altLang="ja-JP" sz="2000" dirty="0" smtClean="0"/>
          </a:p>
          <a:p>
            <a:pPr marL="342900" indent="-342900">
              <a:buFont typeface="Arial"/>
              <a:buChar char="•"/>
            </a:pPr>
            <a:endParaRPr kumimoji="1" lang="en-US" altLang="ja-JP" sz="2000" dirty="0"/>
          </a:p>
          <a:p>
            <a:pPr marL="342900" indent="-342900">
              <a:buFont typeface="Arial"/>
              <a:buChar char="•"/>
            </a:pPr>
            <a:endParaRPr kumimoji="1" lang="ja-JP" altLang="en-US" dirty="0"/>
          </a:p>
        </p:txBody>
      </p:sp>
      <p:sp>
        <p:nvSpPr>
          <p:cNvPr id="4" name="スライド番号プレースホルダー 3"/>
          <p:cNvSpPr>
            <a:spLocks noGrp="1"/>
          </p:cNvSpPr>
          <p:nvPr>
            <p:ph type="sldNum" sz="quarter" idx="12"/>
          </p:nvPr>
        </p:nvSpPr>
        <p:spPr/>
        <p:txBody>
          <a:bodyPr/>
          <a:lstStyle/>
          <a:p>
            <a:fld id="{222DB5DA-3993-6941-A4DD-FBF7FE7FC33A}" type="slidenum">
              <a:rPr kumimoji="1" lang="ja-JP" altLang="en-US" smtClean="0"/>
              <a:t>24</a:t>
            </a:fld>
            <a:endParaRPr kumimoji="1" lang="ja-JP" altLang="en-US"/>
          </a:p>
        </p:txBody>
      </p:sp>
    </p:spTree>
    <p:extLst>
      <p:ext uri="{BB962C8B-B14F-4D97-AF65-F5344CB8AC3E}">
        <p14:creationId xmlns:p14="http://schemas.microsoft.com/office/powerpoint/2010/main" val="260136334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Arial"/>
                <a:cs typeface="Arial"/>
              </a:rPr>
              <a:t>Conclusion</a:t>
            </a:r>
            <a:endParaRPr kumimoji="1" lang="ja-JP" altLang="en-US" dirty="0">
              <a:latin typeface="Arial"/>
              <a:cs typeface="Arial"/>
            </a:endParaRPr>
          </a:p>
        </p:txBody>
      </p:sp>
      <p:sp>
        <p:nvSpPr>
          <p:cNvPr id="3" name="コンテンツ プレースホルダー 2"/>
          <p:cNvSpPr>
            <a:spLocks noGrp="1"/>
          </p:cNvSpPr>
          <p:nvPr>
            <p:ph idx="1"/>
          </p:nvPr>
        </p:nvSpPr>
        <p:spPr/>
        <p:txBody>
          <a:bodyPr>
            <a:normAutofit/>
          </a:bodyPr>
          <a:lstStyle/>
          <a:p>
            <a:pPr marL="342900" indent="-342900">
              <a:buFont typeface="Arial"/>
              <a:buChar char="•"/>
            </a:pPr>
            <a:r>
              <a:rPr lang="en-US" altLang="ja-JP" dirty="0" smtClean="0">
                <a:latin typeface="Arial"/>
                <a:cs typeface="Arial"/>
              </a:rPr>
              <a:t>Feature engineering was the main key to improve the score</a:t>
            </a:r>
          </a:p>
          <a:p>
            <a:pPr marL="342900" indent="-342900">
              <a:buFont typeface="Arial"/>
              <a:buChar char="•"/>
            </a:pPr>
            <a:endParaRPr lang="en-US" altLang="ja-JP" dirty="0" smtClean="0">
              <a:latin typeface="Arial"/>
              <a:cs typeface="Arial"/>
            </a:endParaRPr>
          </a:p>
          <a:p>
            <a:pPr marL="342900" indent="-342900">
              <a:buFont typeface="Arial"/>
              <a:buChar char="•"/>
            </a:pPr>
            <a:r>
              <a:rPr lang="en-US" altLang="ja-JP" dirty="0" smtClean="0">
                <a:latin typeface="Arial"/>
                <a:cs typeface="Arial"/>
              </a:rPr>
              <a:t>“Group-by” username and the feature for 10 days were very effective.</a:t>
            </a:r>
          </a:p>
          <a:p>
            <a:pPr marL="342900" indent="-342900">
              <a:buFont typeface="Arial"/>
              <a:buChar char="•"/>
            </a:pPr>
            <a:endParaRPr lang="en-US" altLang="ja-JP" dirty="0">
              <a:latin typeface="Arial"/>
              <a:cs typeface="Arial"/>
            </a:endParaRPr>
          </a:p>
          <a:p>
            <a:pPr marL="342900" indent="-342900">
              <a:buFont typeface="Arial"/>
              <a:buChar char="•"/>
            </a:pPr>
            <a:r>
              <a:rPr lang="en-US" altLang="ja-JP" dirty="0" smtClean="0">
                <a:latin typeface="Arial"/>
                <a:cs typeface="Arial"/>
              </a:rPr>
              <a:t>We came up with a new idea of creating several new train data with partly different features and </a:t>
            </a:r>
            <a:r>
              <a:rPr lang="en-US" altLang="ja-JP" dirty="0" err="1" smtClean="0">
                <a:latin typeface="Arial"/>
                <a:cs typeface="Arial"/>
              </a:rPr>
              <a:t>ensembling</a:t>
            </a:r>
            <a:r>
              <a:rPr lang="en-US" altLang="ja-JP" dirty="0" smtClean="0">
                <a:latin typeface="Arial"/>
                <a:cs typeface="Arial"/>
              </a:rPr>
              <a:t> GBDTs with these data</a:t>
            </a:r>
          </a:p>
          <a:p>
            <a:pPr marL="342900" indent="-342900">
              <a:buFont typeface="Arial"/>
              <a:buChar char="•"/>
            </a:pPr>
            <a:endParaRPr lang="en-US" altLang="ja-JP" dirty="0" smtClean="0">
              <a:latin typeface="Arial"/>
              <a:cs typeface="Arial"/>
            </a:endParaRPr>
          </a:p>
          <a:p>
            <a:pPr marL="342900" indent="-342900">
              <a:buFont typeface="Arial"/>
              <a:buChar char="•"/>
            </a:pPr>
            <a:r>
              <a:rPr lang="en-US" altLang="ja-JP" dirty="0" smtClean="0">
                <a:latin typeface="Arial"/>
                <a:cs typeface="Arial"/>
              </a:rPr>
              <a:t>This ensemble was better than that with </a:t>
            </a:r>
            <a:r>
              <a:rPr lang="en-US" altLang="ja-JP" dirty="0">
                <a:latin typeface="Arial"/>
                <a:cs typeface="Arial"/>
              </a:rPr>
              <a:t>all </a:t>
            </a:r>
            <a:r>
              <a:rPr lang="en-US" altLang="ja-JP" dirty="0" smtClean="0">
                <a:latin typeface="Arial"/>
                <a:cs typeface="Arial"/>
              </a:rPr>
              <a:t>features </a:t>
            </a:r>
            <a:r>
              <a:rPr lang="en-US" altLang="ja-JP" dirty="0">
                <a:latin typeface="Arial"/>
                <a:cs typeface="Arial"/>
              </a:rPr>
              <a:t>in </a:t>
            </a:r>
            <a:r>
              <a:rPr lang="en-US" altLang="ja-JP" dirty="0" err="1">
                <a:latin typeface="Arial"/>
                <a:cs typeface="Arial"/>
              </a:rPr>
              <a:t>KDDCup</a:t>
            </a:r>
            <a:r>
              <a:rPr lang="en-US" altLang="ja-JP" dirty="0">
                <a:latin typeface="Arial"/>
                <a:cs typeface="Arial"/>
              </a:rPr>
              <a:t> 2015 </a:t>
            </a:r>
            <a:endParaRPr lang="en-US" altLang="ja-JP" dirty="0" smtClean="0">
              <a:latin typeface="Arial"/>
              <a:cs typeface="Arial"/>
            </a:endParaRPr>
          </a:p>
          <a:p>
            <a:pPr marL="342900" indent="-342900">
              <a:buFont typeface="Arial"/>
              <a:buChar char="•"/>
            </a:pPr>
            <a:endParaRPr lang="en-US" altLang="ja-JP" dirty="0" smtClean="0">
              <a:latin typeface="Arial"/>
              <a:cs typeface="Arial"/>
            </a:endParaRPr>
          </a:p>
        </p:txBody>
      </p:sp>
      <p:sp>
        <p:nvSpPr>
          <p:cNvPr id="4" name="スライド番号プレースホルダー 3"/>
          <p:cNvSpPr>
            <a:spLocks noGrp="1"/>
          </p:cNvSpPr>
          <p:nvPr>
            <p:ph type="sldNum" sz="quarter" idx="12"/>
          </p:nvPr>
        </p:nvSpPr>
        <p:spPr/>
        <p:txBody>
          <a:bodyPr/>
          <a:lstStyle/>
          <a:p>
            <a:fld id="{222DB5DA-3993-6941-A4DD-FBF7FE7FC33A}" type="slidenum">
              <a:rPr kumimoji="1" lang="ja-JP" altLang="en-US" smtClean="0">
                <a:latin typeface="Arial"/>
                <a:cs typeface="Arial"/>
              </a:rPr>
              <a:t>25</a:t>
            </a:fld>
            <a:endParaRPr kumimoji="1" lang="ja-JP" altLang="en-US">
              <a:latin typeface="Arial"/>
              <a:cs typeface="Arial"/>
            </a:endParaRPr>
          </a:p>
        </p:txBody>
      </p:sp>
    </p:spTree>
    <p:extLst>
      <p:ext uri="{BB962C8B-B14F-4D97-AF65-F5344CB8AC3E}">
        <p14:creationId xmlns:p14="http://schemas.microsoft.com/office/powerpoint/2010/main" val="3678727801"/>
      </p:ext>
    </p:extLst>
  </p:cSld>
  <p:clrMapOvr>
    <a:masterClrMapping/>
  </p:clrMapOvr>
  <mc:AlternateContent xmlns:mc="http://schemas.openxmlformats.org/markup-compatibility/2006" xmlns:p14="http://schemas.microsoft.com/office/powerpoint/2010/main">
    <mc:Choice Requires="p14">
      <p:transition spd="slow" p14:dur="2000" advTm="3049"/>
    </mc:Choice>
    <mc:Fallback xmlns="">
      <p:transition xmlns:p14="http://schemas.microsoft.com/office/powerpoint/2010/main" spd="slow" advTm="3049"/>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54456" y="-14423"/>
            <a:ext cx="7772400" cy="891324"/>
          </a:xfrm>
        </p:spPr>
        <p:txBody>
          <a:bodyPr>
            <a:normAutofit/>
          </a:bodyPr>
          <a:lstStyle/>
          <a:p>
            <a:r>
              <a:rPr lang="en-US" altLang="en-US" sz="3400" dirty="0" smtClean="0">
                <a:solidFill>
                  <a:srgbClr val="000000"/>
                </a:solidFill>
                <a:latin typeface="Arial"/>
                <a:cs typeface="Arial"/>
              </a:rPr>
              <a:t>Appendix. Feature Engineering(detail)</a:t>
            </a:r>
            <a:endParaRPr kumimoji="1" lang="ja-JP" altLang="en-US" sz="3400" dirty="0">
              <a:solidFill>
                <a:srgbClr val="000000"/>
              </a:solidFill>
              <a:latin typeface="Arial"/>
              <a:cs typeface="Arial"/>
            </a:endParaRPr>
          </a:p>
        </p:txBody>
      </p:sp>
      <p:sp>
        <p:nvSpPr>
          <p:cNvPr id="3" name="サブタイトル 2"/>
          <p:cNvSpPr>
            <a:spLocks noGrp="1"/>
          </p:cNvSpPr>
          <p:nvPr>
            <p:ph type="subTitle" idx="1"/>
          </p:nvPr>
        </p:nvSpPr>
        <p:spPr>
          <a:xfrm>
            <a:off x="0" y="876901"/>
            <a:ext cx="9144000" cy="5981099"/>
          </a:xfrm>
        </p:spPr>
        <p:txBody>
          <a:bodyPr numCol="2">
            <a:noAutofit/>
          </a:bodyPr>
          <a:lstStyle/>
          <a:p>
            <a:pPr algn="l"/>
            <a:r>
              <a:rPr kumimoji="1" lang="en-US" altLang="ja-JP" sz="1500" dirty="0" smtClean="0">
                <a:solidFill>
                  <a:srgbClr val="008000"/>
                </a:solidFill>
                <a:latin typeface="Arial"/>
                <a:cs typeface="Arial"/>
              </a:rPr>
              <a:t>Feat</a:t>
            </a:r>
            <a:r>
              <a:rPr lang="ja-JP" altLang="en-US" sz="1500" dirty="0" smtClean="0">
                <a:solidFill>
                  <a:srgbClr val="008000"/>
                </a:solidFill>
                <a:latin typeface="Arial"/>
                <a:cs typeface="Arial"/>
              </a:rPr>
              <a:t>.</a:t>
            </a:r>
            <a:r>
              <a:rPr lang="en-US" altLang="ja-JP" sz="1500" dirty="0" smtClean="0">
                <a:solidFill>
                  <a:srgbClr val="008000"/>
                </a:solidFill>
                <a:latin typeface="Arial"/>
                <a:cs typeface="Arial"/>
              </a:rPr>
              <a:t>1〜39</a:t>
            </a:r>
            <a:r>
              <a:rPr lang="ja-JP" altLang="en-US" sz="1500" dirty="0" smtClean="0">
                <a:solidFill>
                  <a:srgbClr val="008000"/>
                </a:solidFill>
                <a:latin typeface="Arial"/>
                <a:cs typeface="Arial"/>
              </a:rPr>
              <a:t>：</a:t>
            </a:r>
            <a:r>
              <a:rPr lang="en-US" altLang="ja-JP" sz="1500" dirty="0" err="1" smtClean="0">
                <a:solidFill>
                  <a:srgbClr val="008000"/>
                </a:solidFill>
                <a:latin typeface="Arial"/>
                <a:cs typeface="Arial"/>
              </a:rPr>
              <a:t>course_id</a:t>
            </a:r>
            <a:r>
              <a:rPr lang="ja-JP" altLang="en-US" sz="1500" dirty="0" smtClean="0">
                <a:solidFill>
                  <a:srgbClr val="008000"/>
                </a:solidFill>
                <a:latin typeface="Arial"/>
                <a:cs typeface="Arial"/>
              </a:rPr>
              <a:t>（</a:t>
            </a:r>
            <a:r>
              <a:rPr lang="en-US" altLang="ja-JP" sz="1500" dirty="0" smtClean="0">
                <a:solidFill>
                  <a:srgbClr val="008000"/>
                </a:solidFill>
                <a:latin typeface="Arial"/>
                <a:cs typeface="Arial"/>
              </a:rPr>
              <a:t>dummy variable)</a:t>
            </a:r>
          </a:p>
          <a:p>
            <a:pPr algn="l"/>
            <a:r>
              <a:rPr lang="en-US" altLang="ja-JP" sz="1500" dirty="0" smtClean="0">
                <a:solidFill>
                  <a:srgbClr val="3366FF"/>
                </a:solidFill>
                <a:latin typeface="Arial"/>
                <a:cs typeface="Arial"/>
              </a:rPr>
              <a:t>Feat</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40〜46</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count of event(unique)</a:t>
            </a:r>
          </a:p>
          <a:p>
            <a:pPr algn="l"/>
            <a:r>
              <a:rPr lang="en-US" altLang="ja-JP" sz="1500" dirty="0" smtClean="0">
                <a:solidFill>
                  <a:srgbClr val="3366FF"/>
                </a:solidFill>
                <a:latin typeface="Arial"/>
                <a:cs typeface="Arial"/>
              </a:rPr>
              <a:t>Feat</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47〜52</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count of object</a:t>
            </a:r>
            <a:r>
              <a:rPr lang="en-US" altLang="en-US" sz="1500" dirty="0" smtClean="0">
                <a:solidFill>
                  <a:srgbClr val="3366FF"/>
                </a:solidFill>
                <a:latin typeface="Arial"/>
                <a:cs typeface="Arial"/>
              </a:rPr>
              <a:t>(</a:t>
            </a:r>
            <a:r>
              <a:rPr lang="en-US" altLang="ja-JP" sz="1500" dirty="0" smtClean="0">
                <a:solidFill>
                  <a:srgbClr val="3366FF"/>
                </a:solidFill>
                <a:latin typeface="Arial"/>
                <a:cs typeface="Arial"/>
              </a:rPr>
              <a:t>mean, sum, </a:t>
            </a:r>
            <a:r>
              <a:rPr lang="en-US" altLang="ja-JP" sz="1500" dirty="0" err="1" smtClean="0">
                <a:solidFill>
                  <a:srgbClr val="3366FF"/>
                </a:solidFill>
                <a:latin typeface="Arial"/>
                <a:cs typeface="Arial"/>
              </a:rPr>
              <a:t>std</a:t>
            </a:r>
            <a:r>
              <a:rPr lang="en-US" altLang="ja-JP" sz="1500" dirty="0" smtClean="0">
                <a:solidFill>
                  <a:srgbClr val="3366FF"/>
                </a:solidFill>
                <a:latin typeface="Arial"/>
                <a:cs typeface="Arial"/>
              </a:rPr>
              <a:t>)</a:t>
            </a:r>
          </a:p>
          <a:p>
            <a:pPr algn="l"/>
            <a:r>
              <a:rPr lang="en-US" altLang="ja-JP" sz="1500" dirty="0" smtClean="0">
                <a:solidFill>
                  <a:srgbClr val="3366FF"/>
                </a:solidFill>
                <a:latin typeface="Arial"/>
                <a:cs typeface="Arial"/>
              </a:rPr>
              <a:t>Feat</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53〜56</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count of source in problem or access</a:t>
            </a:r>
          </a:p>
          <a:p>
            <a:pPr algn="l"/>
            <a:r>
              <a:rPr lang="en-US" altLang="ja-JP" sz="1500" dirty="0" smtClean="0">
                <a:solidFill>
                  <a:srgbClr val="3366FF"/>
                </a:solidFill>
                <a:latin typeface="Arial"/>
                <a:cs typeface="Arial"/>
              </a:rPr>
              <a:t>Feat</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57〜68</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count of username, </a:t>
            </a:r>
            <a:r>
              <a:rPr lang="en-US" altLang="ja-JP" sz="1500" dirty="0" err="1" smtClean="0">
                <a:solidFill>
                  <a:srgbClr val="3366FF"/>
                </a:solidFill>
                <a:latin typeface="Arial"/>
                <a:cs typeface="Arial"/>
              </a:rPr>
              <a:t>course_id</a:t>
            </a:r>
            <a:endParaRPr lang="en-US" altLang="ja-JP" sz="1500" dirty="0" smtClean="0">
              <a:solidFill>
                <a:srgbClr val="3366FF"/>
              </a:solidFill>
              <a:latin typeface="Arial"/>
              <a:cs typeface="Arial"/>
            </a:endParaRPr>
          </a:p>
          <a:p>
            <a:pPr algn="l"/>
            <a:r>
              <a:rPr lang="en-US" altLang="ja-JP" sz="1500" dirty="0" smtClean="0">
                <a:solidFill>
                  <a:srgbClr val="3366FF"/>
                </a:solidFill>
                <a:latin typeface="Arial"/>
                <a:cs typeface="Arial"/>
              </a:rPr>
              <a:t>Feat</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59〜60</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count of source</a:t>
            </a:r>
          </a:p>
          <a:p>
            <a:pPr algn="l"/>
            <a:r>
              <a:rPr lang="en-US" altLang="ja-JP" sz="1500" dirty="0" smtClean="0">
                <a:solidFill>
                  <a:srgbClr val="3366FF"/>
                </a:solidFill>
                <a:latin typeface="Arial"/>
                <a:cs typeface="Arial"/>
              </a:rPr>
              <a:t>Feat</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61〜67</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count of event</a:t>
            </a:r>
          </a:p>
          <a:p>
            <a:pPr algn="l"/>
            <a:r>
              <a:rPr lang="en-US" altLang="ja-JP" sz="1500" dirty="0" smtClean="0">
                <a:solidFill>
                  <a:srgbClr val="008000"/>
                </a:solidFill>
                <a:latin typeface="Arial"/>
                <a:cs typeface="Arial"/>
              </a:rPr>
              <a:t>Feat</a:t>
            </a:r>
            <a:r>
              <a:rPr lang="ja-JP" altLang="en-US" sz="1500" dirty="0" smtClean="0">
                <a:solidFill>
                  <a:srgbClr val="008000"/>
                </a:solidFill>
                <a:latin typeface="Arial"/>
                <a:cs typeface="Arial"/>
              </a:rPr>
              <a:t>.</a:t>
            </a:r>
            <a:r>
              <a:rPr lang="en-US" altLang="ja-JP" sz="1500" dirty="0" smtClean="0">
                <a:solidFill>
                  <a:srgbClr val="008000"/>
                </a:solidFill>
                <a:latin typeface="Arial"/>
                <a:cs typeface="Arial"/>
              </a:rPr>
              <a:t>68〜98</a:t>
            </a:r>
            <a:r>
              <a:rPr lang="ja-JP" altLang="en-US" sz="1500" dirty="0" smtClean="0">
                <a:solidFill>
                  <a:srgbClr val="008000"/>
                </a:solidFill>
                <a:latin typeface="Arial"/>
                <a:cs typeface="Arial"/>
              </a:rPr>
              <a:t>：</a:t>
            </a:r>
            <a:r>
              <a:rPr lang="en-US" altLang="ja-JP" sz="1500" dirty="0" smtClean="0">
                <a:solidFill>
                  <a:srgbClr val="008000"/>
                </a:solidFill>
                <a:latin typeface="Arial"/>
                <a:cs typeface="Arial"/>
              </a:rPr>
              <a:t>day1〜31</a:t>
            </a:r>
            <a:r>
              <a:rPr lang="ja-JP" altLang="en-US" sz="1500" dirty="0" smtClean="0">
                <a:solidFill>
                  <a:srgbClr val="008000"/>
                </a:solidFill>
                <a:latin typeface="Arial"/>
                <a:cs typeface="Arial"/>
              </a:rPr>
              <a:t>（</a:t>
            </a:r>
            <a:r>
              <a:rPr lang="en-US" altLang="ja-JP" sz="1500" dirty="0" smtClean="0">
                <a:solidFill>
                  <a:srgbClr val="008000"/>
                </a:solidFill>
                <a:latin typeface="Arial"/>
                <a:cs typeface="Arial"/>
              </a:rPr>
              <a:t>dummy variable)</a:t>
            </a:r>
          </a:p>
          <a:p>
            <a:pPr algn="l"/>
            <a:r>
              <a:rPr lang="en-US" altLang="ja-JP" sz="1500" dirty="0" smtClean="0">
                <a:solidFill>
                  <a:srgbClr val="008000"/>
                </a:solidFill>
                <a:latin typeface="Arial"/>
                <a:cs typeface="Arial"/>
              </a:rPr>
              <a:t>Feat</a:t>
            </a:r>
            <a:r>
              <a:rPr lang="ja-JP" altLang="en-US" sz="1500" dirty="0" smtClean="0">
                <a:solidFill>
                  <a:srgbClr val="008000"/>
                </a:solidFill>
                <a:latin typeface="Arial"/>
                <a:cs typeface="Arial"/>
              </a:rPr>
              <a:t>.</a:t>
            </a:r>
            <a:r>
              <a:rPr lang="en-US" altLang="ja-JP" sz="1500" dirty="0" smtClean="0">
                <a:solidFill>
                  <a:srgbClr val="008000"/>
                </a:solidFill>
                <a:latin typeface="Arial"/>
                <a:cs typeface="Arial"/>
              </a:rPr>
              <a:t>99〜122</a:t>
            </a:r>
            <a:r>
              <a:rPr lang="ja-JP" altLang="en-US" sz="1500" dirty="0" smtClean="0">
                <a:solidFill>
                  <a:srgbClr val="008000"/>
                </a:solidFill>
                <a:latin typeface="Arial"/>
                <a:cs typeface="Arial"/>
              </a:rPr>
              <a:t>：</a:t>
            </a:r>
            <a:r>
              <a:rPr lang="en-US" altLang="ja-JP" sz="1500" dirty="0" smtClean="0">
                <a:solidFill>
                  <a:srgbClr val="008000"/>
                </a:solidFill>
                <a:latin typeface="Arial"/>
                <a:cs typeface="Arial"/>
              </a:rPr>
              <a:t>hour0〜23</a:t>
            </a:r>
            <a:r>
              <a:rPr lang="ja-JP" altLang="en-US" sz="1500" dirty="0" smtClean="0">
                <a:solidFill>
                  <a:srgbClr val="008000"/>
                </a:solidFill>
                <a:latin typeface="Arial"/>
                <a:cs typeface="Arial"/>
              </a:rPr>
              <a:t>（</a:t>
            </a:r>
            <a:r>
              <a:rPr lang="en-US" altLang="ja-JP" sz="1500" dirty="0" smtClean="0">
                <a:solidFill>
                  <a:srgbClr val="008000"/>
                </a:solidFill>
                <a:latin typeface="Arial"/>
                <a:cs typeface="Arial"/>
              </a:rPr>
              <a:t>dummy variable)</a:t>
            </a:r>
          </a:p>
          <a:p>
            <a:pPr algn="l"/>
            <a:r>
              <a:rPr lang="en-US" altLang="ja-JP" sz="1500" dirty="0" smtClean="0">
                <a:solidFill>
                  <a:srgbClr val="008000"/>
                </a:solidFill>
                <a:latin typeface="Arial"/>
                <a:cs typeface="Arial"/>
              </a:rPr>
              <a:t>Feat</a:t>
            </a:r>
            <a:r>
              <a:rPr lang="ja-JP" altLang="en-US" sz="1500" dirty="0" smtClean="0">
                <a:solidFill>
                  <a:srgbClr val="008000"/>
                </a:solidFill>
                <a:latin typeface="Arial"/>
                <a:cs typeface="Arial"/>
              </a:rPr>
              <a:t>.</a:t>
            </a:r>
            <a:r>
              <a:rPr lang="en-US" altLang="ja-JP" sz="1500" dirty="0" smtClean="0">
                <a:solidFill>
                  <a:srgbClr val="008000"/>
                </a:solidFill>
                <a:latin typeface="Arial"/>
                <a:cs typeface="Arial"/>
              </a:rPr>
              <a:t>123〜129</a:t>
            </a:r>
            <a:r>
              <a:rPr lang="ja-JP" altLang="en-US" sz="1500" dirty="0" smtClean="0">
                <a:solidFill>
                  <a:srgbClr val="008000"/>
                </a:solidFill>
                <a:latin typeface="Arial"/>
                <a:cs typeface="Arial"/>
              </a:rPr>
              <a:t>：</a:t>
            </a:r>
            <a:r>
              <a:rPr lang="en-US" altLang="ja-JP" sz="1500" dirty="0" smtClean="0">
                <a:solidFill>
                  <a:srgbClr val="008000"/>
                </a:solidFill>
                <a:latin typeface="Arial"/>
                <a:cs typeface="Arial"/>
              </a:rPr>
              <a:t>day of the week</a:t>
            </a:r>
            <a:r>
              <a:rPr lang="ja-JP" altLang="en-US" sz="1500" dirty="0" smtClean="0">
                <a:solidFill>
                  <a:srgbClr val="008000"/>
                </a:solidFill>
                <a:latin typeface="Arial"/>
                <a:cs typeface="Arial"/>
              </a:rPr>
              <a:t>（</a:t>
            </a:r>
            <a:r>
              <a:rPr lang="en-US" altLang="ja-JP" sz="1500" dirty="0" smtClean="0">
                <a:solidFill>
                  <a:srgbClr val="008000"/>
                </a:solidFill>
                <a:latin typeface="Arial"/>
                <a:cs typeface="Arial"/>
              </a:rPr>
              <a:t>dummy variable)</a:t>
            </a:r>
          </a:p>
          <a:p>
            <a:pPr algn="l"/>
            <a:r>
              <a:rPr lang="en-US" altLang="ja-JP" sz="1500" dirty="0" smtClean="0">
                <a:solidFill>
                  <a:srgbClr val="3366FF"/>
                </a:solidFill>
                <a:latin typeface="Arial"/>
                <a:cs typeface="Arial"/>
              </a:rPr>
              <a:t>Feat</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130〜135</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count of </a:t>
            </a:r>
            <a:r>
              <a:rPr lang="en-US" altLang="en-US" sz="1500" dirty="0" smtClean="0">
                <a:solidFill>
                  <a:srgbClr val="3366FF"/>
                </a:solidFill>
                <a:latin typeface="Arial"/>
                <a:cs typeface="Arial"/>
              </a:rPr>
              <a:t>category</a:t>
            </a:r>
            <a:endParaRPr lang="en-US" altLang="ja-JP" sz="1500" dirty="0" smtClean="0">
              <a:solidFill>
                <a:srgbClr val="3366FF"/>
              </a:solidFill>
              <a:latin typeface="Arial"/>
              <a:cs typeface="Arial"/>
            </a:endParaRPr>
          </a:p>
          <a:p>
            <a:pPr algn="l"/>
            <a:r>
              <a:rPr lang="en-US" altLang="ja-JP" sz="1500" dirty="0" smtClean="0">
                <a:solidFill>
                  <a:srgbClr val="3366FF"/>
                </a:solidFill>
                <a:latin typeface="Arial"/>
                <a:cs typeface="Arial"/>
              </a:rPr>
              <a:t>Feat</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136〜140</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count of module</a:t>
            </a:r>
            <a:r>
              <a:rPr lang="en-US" altLang="en-US" sz="1500" dirty="0" smtClean="0">
                <a:solidFill>
                  <a:srgbClr val="3366FF"/>
                </a:solidFill>
                <a:latin typeface="Arial"/>
                <a:cs typeface="Arial"/>
              </a:rPr>
              <a:t> depth </a:t>
            </a:r>
            <a:endParaRPr lang="en-US" altLang="ja-JP" sz="1500" dirty="0" smtClean="0">
              <a:solidFill>
                <a:srgbClr val="3366FF"/>
              </a:solidFill>
              <a:latin typeface="Arial"/>
              <a:cs typeface="Arial"/>
            </a:endParaRPr>
          </a:p>
          <a:p>
            <a:pPr algn="l"/>
            <a:r>
              <a:rPr lang="en-US" altLang="ja-JP" sz="1500" dirty="0" smtClean="0">
                <a:solidFill>
                  <a:schemeClr val="tx1"/>
                </a:solidFill>
                <a:latin typeface="Arial"/>
                <a:cs typeface="Arial"/>
              </a:rPr>
              <a:t>Feat</a:t>
            </a:r>
            <a:r>
              <a:rPr lang="ja-JP" altLang="en-US" sz="1500" dirty="0" smtClean="0">
                <a:solidFill>
                  <a:schemeClr val="tx1"/>
                </a:solidFill>
                <a:latin typeface="Arial"/>
                <a:cs typeface="Arial"/>
              </a:rPr>
              <a:t>.</a:t>
            </a:r>
            <a:r>
              <a:rPr lang="en-US" altLang="ja-JP" sz="1500" dirty="0" smtClean="0">
                <a:solidFill>
                  <a:schemeClr val="tx1"/>
                </a:solidFill>
                <a:latin typeface="Arial"/>
                <a:cs typeface="Arial"/>
              </a:rPr>
              <a:t>141</a:t>
            </a:r>
            <a:r>
              <a:rPr lang="ja-JP" altLang="en-US" sz="1500" dirty="0" smtClean="0">
                <a:solidFill>
                  <a:schemeClr val="tx1"/>
                </a:solidFill>
                <a:latin typeface="Arial"/>
                <a:cs typeface="Arial"/>
              </a:rPr>
              <a:t>：</a:t>
            </a:r>
            <a:r>
              <a:rPr lang="en-US" altLang="ja-JP" sz="1500" dirty="0" smtClean="0">
                <a:solidFill>
                  <a:schemeClr val="tx1"/>
                </a:solidFill>
                <a:latin typeface="Arial"/>
                <a:cs typeface="Arial"/>
              </a:rPr>
              <a:t>source(browser + server)</a:t>
            </a:r>
          </a:p>
          <a:p>
            <a:pPr algn="l"/>
            <a:r>
              <a:rPr lang="en-US" altLang="ja-JP" sz="1500" dirty="0" smtClean="0">
                <a:solidFill>
                  <a:schemeClr val="accent4"/>
                </a:solidFill>
                <a:latin typeface="Arial"/>
                <a:cs typeface="Arial"/>
              </a:rPr>
              <a:t>Feat</a:t>
            </a:r>
            <a:r>
              <a:rPr lang="ja-JP" altLang="en-US" sz="1500" dirty="0" smtClean="0">
                <a:solidFill>
                  <a:schemeClr val="accent4"/>
                </a:solidFill>
                <a:latin typeface="Arial"/>
                <a:cs typeface="Arial"/>
              </a:rPr>
              <a:t>.</a:t>
            </a:r>
            <a:r>
              <a:rPr lang="en-US" altLang="ja-JP" sz="1500" dirty="0" smtClean="0">
                <a:solidFill>
                  <a:schemeClr val="accent4"/>
                </a:solidFill>
                <a:latin typeface="Arial"/>
                <a:cs typeface="Arial"/>
              </a:rPr>
              <a:t>142〜146</a:t>
            </a:r>
            <a:r>
              <a:rPr lang="ja-JP" altLang="en-US" sz="1500" dirty="0" smtClean="0">
                <a:solidFill>
                  <a:schemeClr val="accent4"/>
                </a:solidFill>
                <a:latin typeface="Arial"/>
                <a:cs typeface="Arial"/>
              </a:rPr>
              <a:t>：</a:t>
            </a:r>
            <a:r>
              <a:rPr lang="en-US" altLang="ja-JP" sz="1500" dirty="0" smtClean="0">
                <a:solidFill>
                  <a:schemeClr val="accent4"/>
                </a:solidFill>
                <a:latin typeface="Arial"/>
                <a:cs typeface="Arial"/>
              </a:rPr>
              <a:t>time</a:t>
            </a:r>
            <a:r>
              <a:rPr lang="en-US" altLang="en-US" sz="1500" dirty="0" smtClean="0">
                <a:solidFill>
                  <a:schemeClr val="accent4"/>
                </a:solidFill>
                <a:latin typeface="Arial"/>
                <a:cs typeface="Arial"/>
              </a:rPr>
              <a:t>(</a:t>
            </a:r>
            <a:r>
              <a:rPr lang="en-US" altLang="ja-JP" sz="1500" dirty="0" smtClean="0">
                <a:solidFill>
                  <a:schemeClr val="accent4"/>
                </a:solidFill>
                <a:latin typeface="Arial"/>
                <a:cs typeface="Arial"/>
              </a:rPr>
              <a:t>min, max, mean, </a:t>
            </a:r>
            <a:r>
              <a:rPr lang="en-US" altLang="ja-JP" sz="1500" dirty="0" err="1" smtClean="0">
                <a:solidFill>
                  <a:schemeClr val="accent4"/>
                </a:solidFill>
                <a:latin typeface="Arial"/>
                <a:cs typeface="Arial"/>
              </a:rPr>
              <a:t>std</a:t>
            </a:r>
            <a:r>
              <a:rPr lang="en-US" altLang="ja-JP" sz="1500" dirty="0" smtClean="0">
                <a:solidFill>
                  <a:schemeClr val="accent4"/>
                </a:solidFill>
                <a:latin typeface="Arial"/>
                <a:cs typeface="Arial"/>
              </a:rPr>
              <a:t>, length)</a:t>
            </a:r>
          </a:p>
          <a:p>
            <a:pPr algn="l"/>
            <a:r>
              <a:rPr lang="en-US" altLang="ja-JP" sz="1500" dirty="0" smtClean="0">
                <a:solidFill>
                  <a:schemeClr val="accent4"/>
                </a:solidFill>
                <a:latin typeface="Arial"/>
                <a:cs typeface="Arial"/>
              </a:rPr>
              <a:t>Feat</a:t>
            </a:r>
            <a:r>
              <a:rPr lang="ja-JP" altLang="en-US" sz="1500" dirty="0" smtClean="0">
                <a:solidFill>
                  <a:schemeClr val="accent4"/>
                </a:solidFill>
                <a:latin typeface="Arial"/>
                <a:cs typeface="Arial"/>
              </a:rPr>
              <a:t>.</a:t>
            </a:r>
            <a:r>
              <a:rPr lang="en-US" altLang="ja-JP" sz="1500" dirty="0" smtClean="0">
                <a:solidFill>
                  <a:schemeClr val="accent4"/>
                </a:solidFill>
                <a:latin typeface="Arial"/>
                <a:cs typeface="Arial"/>
              </a:rPr>
              <a:t>147</a:t>
            </a:r>
            <a:r>
              <a:rPr lang="ja-JP" altLang="en-US" sz="1500" dirty="0" smtClean="0">
                <a:solidFill>
                  <a:schemeClr val="accent4"/>
                </a:solidFill>
                <a:latin typeface="Arial"/>
                <a:cs typeface="Arial"/>
              </a:rPr>
              <a:t>：</a:t>
            </a:r>
            <a:r>
              <a:rPr lang="en-US" altLang="ja-JP" sz="1500" dirty="0" smtClean="0">
                <a:solidFill>
                  <a:schemeClr val="accent4"/>
                </a:solidFill>
                <a:latin typeface="Arial"/>
                <a:cs typeface="Arial"/>
              </a:rPr>
              <a:t>max time – mean time</a:t>
            </a:r>
          </a:p>
          <a:p>
            <a:pPr algn="l"/>
            <a:r>
              <a:rPr lang="en-US" altLang="ja-JP" sz="1500" dirty="0" smtClean="0">
                <a:solidFill>
                  <a:schemeClr val="accent4"/>
                </a:solidFill>
                <a:latin typeface="Arial"/>
                <a:cs typeface="Arial"/>
              </a:rPr>
              <a:t>Feat</a:t>
            </a:r>
            <a:r>
              <a:rPr lang="ja-JP" altLang="en-US" sz="1500" dirty="0" smtClean="0">
                <a:solidFill>
                  <a:schemeClr val="accent4"/>
                </a:solidFill>
                <a:latin typeface="Arial"/>
                <a:cs typeface="Arial"/>
              </a:rPr>
              <a:t>.</a:t>
            </a:r>
            <a:r>
              <a:rPr lang="en-US" altLang="ja-JP" sz="1500" dirty="0" smtClean="0">
                <a:solidFill>
                  <a:schemeClr val="accent4"/>
                </a:solidFill>
                <a:latin typeface="Arial"/>
                <a:cs typeface="Arial"/>
              </a:rPr>
              <a:t>148</a:t>
            </a:r>
            <a:r>
              <a:rPr lang="ja-JP" altLang="en-US" sz="1500" dirty="0" smtClean="0">
                <a:solidFill>
                  <a:schemeClr val="accent4"/>
                </a:solidFill>
                <a:latin typeface="Arial"/>
                <a:cs typeface="Arial"/>
              </a:rPr>
              <a:t>：</a:t>
            </a:r>
            <a:r>
              <a:rPr lang="en-US" altLang="ja-JP" sz="1500" dirty="0" smtClean="0">
                <a:solidFill>
                  <a:schemeClr val="accent4"/>
                </a:solidFill>
                <a:latin typeface="Arial"/>
                <a:cs typeface="Arial"/>
              </a:rPr>
              <a:t>mean time – min time</a:t>
            </a:r>
          </a:p>
          <a:p>
            <a:pPr algn="l"/>
            <a:r>
              <a:rPr lang="en-US" altLang="ja-JP" sz="1500" dirty="0" smtClean="0">
                <a:solidFill>
                  <a:srgbClr val="FF0000"/>
                </a:solidFill>
                <a:latin typeface="Arial"/>
                <a:cs typeface="Arial"/>
              </a:rPr>
              <a:t>Feat</a:t>
            </a:r>
            <a:r>
              <a:rPr lang="ja-JP" altLang="en-US" sz="1500" dirty="0" smtClean="0">
                <a:solidFill>
                  <a:srgbClr val="FF0000"/>
                </a:solidFill>
                <a:latin typeface="Arial"/>
                <a:cs typeface="Arial"/>
              </a:rPr>
              <a:t>.</a:t>
            </a:r>
            <a:r>
              <a:rPr lang="en-US" altLang="ja-JP" sz="1500" dirty="0" smtClean="0">
                <a:solidFill>
                  <a:srgbClr val="FF0000"/>
                </a:solidFill>
                <a:latin typeface="Arial"/>
                <a:cs typeface="Arial"/>
              </a:rPr>
              <a:t>149</a:t>
            </a:r>
            <a:r>
              <a:rPr lang="ja-JP" altLang="en-US" sz="1500" dirty="0" smtClean="0">
                <a:solidFill>
                  <a:srgbClr val="FF0000"/>
                </a:solidFill>
                <a:latin typeface="Arial"/>
                <a:cs typeface="Arial"/>
              </a:rPr>
              <a:t>：</a:t>
            </a:r>
            <a:r>
              <a:rPr lang="en-US" altLang="ja-JP" sz="1500" dirty="0" smtClean="0">
                <a:solidFill>
                  <a:srgbClr val="FF0000"/>
                </a:solidFill>
                <a:latin typeface="Arial"/>
                <a:cs typeface="Arial"/>
              </a:rPr>
              <a:t>count of other course for 10 days</a:t>
            </a:r>
          </a:p>
          <a:p>
            <a:pPr algn="l"/>
            <a:r>
              <a:rPr lang="en-US" altLang="ja-JP" sz="1500" dirty="0" smtClean="0">
                <a:solidFill>
                  <a:srgbClr val="FF0000"/>
                </a:solidFill>
                <a:latin typeface="Arial"/>
                <a:cs typeface="Arial"/>
              </a:rPr>
              <a:t>Feat</a:t>
            </a:r>
            <a:r>
              <a:rPr lang="ja-JP" altLang="en-US" sz="1500" dirty="0" smtClean="0">
                <a:solidFill>
                  <a:srgbClr val="FF0000"/>
                </a:solidFill>
                <a:latin typeface="Arial"/>
                <a:cs typeface="Arial"/>
              </a:rPr>
              <a:t>.</a:t>
            </a:r>
            <a:r>
              <a:rPr lang="en-US" altLang="ja-JP" sz="1500" dirty="0" smtClean="0">
                <a:solidFill>
                  <a:srgbClr val="FF0000"/>
                </a:solidFill>
                <a:latin typeface="Arial"/>
                <a:cs typeface="Arial"/>
              </a:rPr>
              <a:t>150</a:t>
            </a:r>
            <a:r>
              <a:rPr lang="ja-JP" altLang="en-US" sz="1500" dirty="0" smtClean="0">
                <a:solidFill>
                  <a:srgbClr val="FF0000"/>
                </a:solidFill>
                <a:latin typeface="Arial"/>
                <a:cs typeface="Arial"/>
              </a:rPr>
              <a:t>：</a:t>
            </a:r>
            <a:r>
              <a:rPr lang="en-US" altLang="ja-JP" sz="1500" dirty="0" smtClean="0">
                <a:solidFill>
                  <a:srgbClr val="FF0000"/>
                </a:solidFill>
                <a:latin typeface="Arial"/>
                <a:cs typeface="Arial"/>
              </a:rPr>
              <a:t>overlapped length for 10 days </a:t>
            </a:r>
          </a:p>
          <a:p>
            <a:pPr algn="l"/>
            <a:r>
              <a:rPr lang="en-US" altLang="ja-JP" sz="1500" dirty="0" smtClean="0">
                <a:solidFill>
                  <a:srgbClr val="FF0000"/>
                </a:solidFill>
                <a:latin typeface="Arial"/>
                <a:cs typeface="Arial"/>
              </a:rPr>
              <a:t>Feat</a:t>
            </a:r>
            <a:r>
              <a:rPr lang="ja-JP" altLang="en-US" sz="1500" dirty="0" smtClean="0">
                <a:solidFill>
                  <a:srgbClr val="FF0000"/>
                </a:solidFill>
                <a:latin typeface="Arial"/>
                <a:cs typeface="Arial"/>
              </a:rPr>
              <a:t>.</a:t>
            </a:r>
            <a:r>
              <a:rPr lang="en-US" altLang="ja-JP" sz="1500" dirty="0" smtClean="0">
                <a:solidFill>
                  <a:srgbClr val="FF0000"/>
                </a:solidFill>
                <a:latin typeface="Arial"/>
                <a:cs typeface="Arial"/>
              </a:rPr>
              <a:t>151〜160</a:t>
            </a:r>
            <a:r>
              <a:rPr lang="ja-JP" altLang="en-US" sz="1500" dirty="0" smtClean="0">
                <a:solidFill>
                  <a:srgbClr val="FF0000"/>
                </a:solidFill>
                <a:latin typeface="Arial"/>
                <a:cs typeface="Arial"/>
              </a:rPr>
              <a:t>：</a:t>
            </a:r>
            <a:r>
              <a:rPr lang="en-US" altLang="ja-JP" sz="1500" dirty="0" smtClean="0">
                <a:solidFill>
                  <a:srgbClr val="FF0000"/>
                </a:solidFill>
                <a:latin typeface="Arial"/>
                <a:cs typeface="Arial"/>
              </a:rPr>
              <a:t>the</a:t>
            </a:r>
            <a:r>
              <a:rPr lang="ja-JP" altLang="en-US" sz="1500" dirty="0" smtClean="0">
                <a:solidFill>
                  <a:srgbClr val="FF0000"/>
                </a:solidFill>
                <a:latin typeface="Arial"/>
                <a:cs typeface="Arial"/>
              </a:rPr>
              <a:t> </a:t>
            </a:r>
            <a:r>
              <a:rPr lang="en-US" altLang="ja-JP" sz="1500" dirty="0" smtClean="0">
                <a:solidFill>
                  <a:srgbClr val="FF0000"/>
                </a:solidFill>
                <a:latin typeface="Arial"/>
                <a:cs typeface="Arial"/>
              </a:rPr>
              <a:t>actual day</a:t>
            </a:r>
            <a:r>
              <a:rPr lang="ja-JP" altLang="en-US" sz="1500" dirty="0" smtClean="0">
                <a:solidFill>
                  <a:srgbClr val="FF0000"/>
                </a:solidFill>
                <a:latin typeface="Arial"/>
                <a:cs typeface="Arial"/>
              </a:rPr>
              <a:t> </a:t>
            </a:r>
            <a:r>
              <a:rPr lang="en-US" altLang="ja-JP" sz="1500" dirty="0" smtClean="0">
                <a:solidFill>
                  <a:srgbClr val="FF0000"/>
                </a:solidFill>
                <a:latin typeface="Arial"/>
                <a:cs typeface="Arial"/>
              </a:rPr>
              <a:t>for</a:t>
            </a:r>
            <a:r>
              <a:rPr lang="ja-JP" altLang="en-US" sz="1500" dirty="0" smtClean="0">
                <a:solidFill>
                  <a:srgbClr val="FF0000"/>
                </a:solidFill>
                <a:latin typeface="Arial"/>
                <a:cs typeface="Arial"/>
              </a:rPr>
              <a:t> </a:t>
            </a:r>
            <a:r>
              <a:rPr lang="en-US" altLang="ja-JP" sz="1500" dirty="0" smtClean="0">
                <a:solidFill>
                  <a:srgbClr val="FF0000"/>
                </a:solidFill>
                <a:latin typeface="Arial"/>
                <a:cs typeface="Arial"/>
              </a:rPr>
              <a:t>10</a:t>
            </a:r>
            <a:r>
              <a:rPr lang="ja-JP" altLang="en-US" sz="1500" dirty="0" smtClean="0">
                <a:solidFill>
                  <a:srgbClr val="FF0000"/>
                </a:solidFill>
                <a:latin typeface="Arial"/>
                <a:cs typeface="Arial"/>
              </a:rPr>
              <a:t> </a:t>
            </a:r>
            <a:r>
              <a:rPr lang="en-US" altLang="ja-JP" sz="1500" dirty="0" smtClean="0">
                <a:solidFill>
                  <a:srgbClr val="FF0000"/>
                </a:solidFill>
                <a:latin typeface="Arial"/>
                <a:cs typeface="Arial"/>
              </a:rPr>
              <a:t>days</a:t>
            </a:r>
          </a:p>
          <a:p>
            <a:pPr algn="l"/>
            <a:r>
              <a:rPr lang="en-US" altLang="ja-JP" sz="1500" dirty="0" smtClean="0">
                <a:solidFill>
                  <a:srgbClr val="FF0000"/>
                </a:solidFill>
                <a:latin typeface="Arial"/>
                <a:cs typeface="Arial"/>
              </a:rPr>
              <a:t>Feat</a:t>
            </a:r>
            <a:r>
              <a:rPr lang="ja-JP" altLang="en-US" sz="1500" dirty="0" smtClean="0">
                <a:solidFill>
                  <a:srgbClr val="FF0000"/>
                </a:solidFill>
                <a:latin typeface="Arial"/>
                <a:cs typeface="Arial"/>
              </a:rPr>
              <a:t>.</a:t>
            </a:r>
            <a:r>
              <a:rPr lang="en-US" altLang="ja-JP" sz="1500" dirty="0" smtClean="0">
                <a:solidFill>
                  <a:srgbClr val="FF0000"/>
                </a:solidFill>
                <a:latin typeface="Arial"/>
                <a:cs typeface="Arial"/>
              </a:rPr>
              <a:t>161</a:t>
            </a:r>
            <a:r>
              <a:rPr lang="ja-JP" altLang="en-US" sz="1500" dirty="0" smtClean="0">
                <a:solidFill>
                  <a:srgbClr val="FF0000"/>
                </a:solidFill>
                <a:latin typeface="Arial"/>
                <a:cs typeface="Arial"/>
              </a:rPr>
              <a:t>：</a:t>
            </a:r>
            <a:r>
              <a:rPr lang="en-US" altLang="ja-JP" sz="1500" dirty="0" smtClean="0">
                <a:solidFill>
                  <a:srgbClr val="FF0000"/>
                </a:solidFill>
                <a:latin typeface="Arial"/>
                <a:cs typeface="Arial"/>
              </a:rPr>
              <a:t>for 11 -20 days</a:t>
            </a:r>
          </a:p>
          <a:p>
            <a:pPr algn="l"/>
            <a:r>
              <a:rPr lang="en-US" altLang="ja-JP" sz="1500" dirty="0" smtClean="0">
                <a:solidFill>
                  <a:srgbClr val="FF0000"/>
                </a:solidFill>
                <a:latin typeface="Arial"/>
                <a:cs typeface="Arial"/>
              </a:rPr>
              <a:t>Feat</a:t>
            </a:r>
            <a:r>
              <a:rPr lang="ja-JP" altLang="en-US" sz="1500" dirty="0" smtClean="0">
                <a:solidFill>
                  <a:srgbClr val="FF0000"/>
                </a:solidFill>
                <a:latin typeface="Arial"/>
                <a:cs typeface="Arial"/>
              </a:rPr>
              <a:t>.</a:t>
            </a:r>
            <a:r>
              <a:rPr lang="en-US" altLang="ja-JP" sz="1500" dirty="0" smtClean="0">
                <a:solidFill>
                  <a:srgbClr val="FF0000"/>
                </a:solidFill>
                <a:latin typeface="Arial"/>
                <a:cs typeface="Arial"/>
              </a:rPr>
              <a:t>162</a:t>
            </a:r>
            <a:r>
              <a:rPr lang="ja-JP" altLang="en-US" sz="1500" dirty="0" smtClean="0">
                <a:solidFill>
                  <a:srgbClr val="FF0000"/>
                </a:solidFill>
                <a:latin typeface="Arial"/>
                <a:cs typeface="Arial"/>
              </a:rPr>
              <a:t>：</a:t>
            </a:r>
            <a:r>
              <a:rPr lang="en-US" altLang="ja-JP" sz="1500" dirty="0" smtClean="0">
                <a:solidFill>
                  <a:srgbClr val="FF0000"/>
                </a:solidFill>
                <a:latin typeface="Arial"/>
                <a:cs typeface="Arial"/>
              </a:rPr>
              <a:t>for 20 days</a:t>
            </a:r>
          </a:p>
          <a:p>
            <a:pPr algn="l"/>
            <a:r>
              <a:rPr lang="en-US" altLang="ja-JP" sz="1500" dirty="0" smtClean="0">
                <a:solidFill>
                  <a:schemeClr val="accent6"/>
                </a:solidFill>
                <a:latin typeface="Arial"/>
                <a:cs typeface="Arial"/>
              </a:rPr>
              <a:t>Feat</a:t>
            </a:r>
            <a:r>
              <a:rPr lang="ja-JP" altLang="en-US" sz="1500" dirty="0" smtClean="0">
                <a:solidFill>
                  <a:schemeClr val="accent6"/>
                </a:solidFill>
                <a:latin typeface="Arial"/>
                <a:cs typeface="Arial"/>
              </a:rPr>
              <a:t>.</a:t>
            </a:r>
            <a:r>
              <a:rPr lang="en-US" altLang="ja-JP" sz="1500" dirty="0" smtClean="0">
                <a:solidFill>
                  <a:schemeClr val="accent6"/>
                </a:solidFill>
                <a:latin typeface="Arial"/>
                <a:cs typeface="Arial"/>
              </a:rPr>
              <a:t>163〜264</a:t>
            </a:r>
            <a:r>
              <a:rPr lang="ja-JP" altLang="en-US" sz="1500" dirty="0" smtClean="0">
                <a:solidFill>
                  <a:schemeClr val="accent6"/>
                </a:solidFill>
                <a:latin typeface="Arial"/>
                <a:cs typeface="Arial"/>
              </a:rPr>
              <a:t>：</a:t>
            </a:r>
            <a:r>
              <a:rPr lang="en-US" altLang="ja-JP" sz="1500" dirty="0" smtClean="0">
                <a:solidFill>
                  <a:schemeClr val="accent6"/>
                </a:solidFill>
                <a:latin typeface="Arial"/>
                <a:cs typeface="Arial"/>
              </a:rPr>
              <a:t>sum of Feat</a:t>
            </a:r>
            <a:r>
              <a:rPr lang="ja-JP" altLang="en-US" sz="1500" dirty="0" smtClean="0">
                <a:solidFill>
                  <a:schemeClr val="accent6"/>
                </a:solidFill>
                <a:latin typeface="Arial"/>
                <a:cs typeface="Arial"/>
              </a:rPr>
              <a:t>.</a:t>
            </a:r>
            <a:r>
              <a:rPr lang="en-US" altLang="ja-JP" sz="1500" dirty="0" smtClean="0">
                <a:solidFill>
                  <a:schemeClr val="accent6"/>
                </a:solidFill>
                <a:latin typeface="Arial"/>
                <a:cs typeface="Arial"/>
              </a:rPr>
              <a:t>40〜140</a:t>
            </a:r>
            <a:r>
              <a:rPr lang="en-US" altLang="en-US" sz="1500" dirty="0" smtClean="0">
                <a:solidFill>
                  <a:schemeClr val="accent6"/>
                </a:solidFill>
                <a:latin typeface="Arial"/>
                <a:cs typeface="Arial"/>
              </a:rPr>
              <a:t> by username</a:t>
            </a:r>
            <a:endParaRPr lang="en-US" altLang="ja-JP" sz="1500" dirty="0" smtClean="0">
              <a:solidFill>
                <a:schemeClr val="accent6"/>
              </a:solidFill>
              <a:latin typeface="Arial"/>
              <a:cs typeface="Arial"/>
            </a:endParaRPr>
          </a:p>
          <a:p>
            <a:pPr algn="l"/>
            <a:r>
              <a:rPr lang="en-US" altLang="ja-JP" sz="1500" dirty="0" smtClean="0">
                <a:solidFill>
                  <a:srgbClr val="F79646"/>
                </a:solidFill>
                <a:latin typeface="Arial"/>
                <a:cs typeface="Arial"/>
              </a:rPr>
              <a:t>Feat</a:t>
            </a:r>
            <a:r>
              <a:rPr lang="ja-JP" altLang="en-US" sz="1500" dirty="0" smtClean="0">
                <a:solidFill>
                  <a:srgbClr val="F79646"/>
                </a:solidFill>
                <a:latin typeface="Arial"/>
                <a:cs typeface="Arial"/>
              </a:rPr>
              <a:t>.</a:t>
            </a:r>
            <a:r>
              <a:rPr lang="en-US" altLang="ja-JP" sz="1500" dirty="0" smtClean="0">
                <a:solidFill>
                  <a:srgbClr val="F79646"/>
                </a:solidFill>
                <a:latin typeface="Arial"/>
                <a:cs typeface="Arial"/>
              </a:rPr>
              <a:t>265〜377</a:t>
            </a:r>
            <a:r>
              <a:rPr lang="ja-JP" altLang="en-US" sz="1500" dirty="0" smtClean="0">
                <a:solidFill>
                  <a:srgbClr val="F79646"/>
                </a:solidFill>
                <a:latin typeface="Arial"/>
                <a:cs typeface="Arial"/>
              </a:rPr>
              <a:t>：</a:t>
            </a:r>
            <a:r>
              <a:rPr lang="en-US" altLang="ja-JP" sz="1500" dirty="0" smtClean="0">
                <a:solidFill>
                  <a:srgbClr val="F79646"/>
                </a:solidFill>
                <a:latin typeface="Arial"/>
                <a:cs typeface="Arial"/>
              </a:rPr>
              <a:t>mean of Feat</a:t>
            </a:r>
            <a:r>
              <a:rPr lang="ja-JP" altLang="en-US" sz="1500" dirty="0" smtClean="0">
                <a:solidFill>
                  <a:srgbClr val="F79646"/>
                </a:solidFill>
                <a:latin typeface="Arial"/>
                <a:cs typeface="Arial"/>
              </a:rPr>
              <a:t>.</a:t>
            </a:r>
            <a:r>
              <a:rPr lang="en-US" altLang="ja-JP" sz="1500" dirty="0" smtClean="0">
                <a:solidFill>
                  <a:srgbClr val="F79646"/>
                </a:solidFill>
                <a:latin typeface="Arial"/>
                <a:cs typeface="Arial"/>
              </a:rPr>
              <a:t>40〜148</a:t>
            </a:r>
            <a:r>
              <a:rPr lang="en-US" altLang="en-US" sz="1500" dirty="0" smtClean="0">
                <a:solidFill>
                  <a:srgbClr val="F79646"/>
                </a:solidFill>
                <a:latin typeface="Arial"/>
                <a:cs typeface="Arial"/>
              </a:rPr>
              <a:t> by username</a:t>
            </a:r>
            <a:endParaRPr lang="en-US" altLang="ja-JP" sz="1500" dirty="0" smtClean="0">
              <a:solidFill>
                <a:srgbClr val="F79646"/>
              </a:solidFill>
              <a:latin typeface="Arial"/>
              <a:cs typeface="Arial"/>
            </a:endParaRPr>
          </a:p>
          <a:p>
            <a:pPr algn="l"/>
            <a:r>
              <a:rPr lang="en-US" altLang="ja-JP" sz="1500" dirty="0" smtClean="0">
                <a:solidFill>
                  <a:srgbClr val="F79646"/>
                </a:solidFill>
                <a:latin typeface="Arial"/>
                <a:cs typeface="Arial"/>
              </a:rPr>
              <a:t>Feat</a:t>
            </a:r>
            <a:r>
              <a:rPr lang="ja-JP" altLang="en-US" sz="1500" dirty="0" smtClean="0">
                <a:solidFill>
                  <a:srgbClr val="F79646"/>
                </a:solidFill>
                <a:latin typeface="Arial"/>
                <a:cs typeface="Arial"/>
              </a:rPr>
              <a:t>.</a:t>
            </a:r>
            <a:r>
              <a:rPr lang="en-US" altLang="ja-JP" sz="1500" dirty="0" smtClean="0">
                <a:solidFill>
                  <a:srgbClr val="F79646"/>
                </a:solidFill>
                <a:latin typeface="Arial"/>
                <a:cs typeface="Arial"/>
              </a:rPr>
              <a:t>378〜489</a:t>
            </a:r>
            <a:r>
              <a:rPr lang="ja-JP" altLang="en-US" sz="1500" dirty="0" smtClean="0">
                <a:solidFill>
                  <a:srgbClr val="F79646"/>
                </a:solidFill>
                <a:latin typeface="Arial"/>
                <a:cs typeface="Arial"/>
              </a:rPr>
              <a:t>：</a:t>
            </a:r>
            <a:r>
              <a:rPr lang="en-US" altLang="ja-JP" sz="1500" dirty="0" err="1" smtClean="0">
                <a:solidFill>
                  <a:srgbClr val="F79646"/>
                </a:solidFill>
                <a:latin typeface="Arial"/>
                <a:cs typeface="Arial"/>
              </a:rPr>
              <a:t>std</a:t>
            </a:r>
            <a:r>
              <a:rPr lang="en-US" altLang="ja-JP" sz="1500" dirty="0" smtClean="0">
                <a:solidFill>
                  <a:srgbClr val="F79646"/>
                </a:solidFill>
                <a:latin typeface="Arial"/>
                <a:cs typeface="Arial"/>
              </a:rPr>
              <a:t> of Feat</a:t>
            </a:r>
            <a:r>
              <a:rPr lang="ja-JP" altLang="en-US" sz="1500" dirty="0" smtClean="0">
                <a:solidFill>
                  <a:srgbClr val="F79646"/>
                </a:solidFill>
                <a:latin typeface="Arial"/>
                <a:cs typeface="Arial"/>
              </a:rPr>
              <a:t>.</a:t>
            </a:r>
            <a:r>
              <a:rPr lang="en-US" altLang="ja-JP" sz="1500" dirty="0" smtClean="0">
                <a:solidFill>
                  <a:srgbClr val="F79646"/>
                </a:solidFill>
                <a:latin typeface="Arial"/>
                <a:cs typeface="Arial"/>
              </a:rPr>
              <a:t>40〜148</a:t>
            </a:r>
            <a:r>
              <a:rPr lang="en-US" altLang="en-US" sz="1500" dirty="0" smtClean="0">
                <a:solidFill>
                  <a:srgbClr val="F79646"/>
                </a:solidFill>
                <a:latin typeface="Arial"/>
                <a:cs typeface="Arial"/>
              </a:rPr>
              <a:t> by username</a:t>
            </a:r>
            <a:endParaRPr lang="en-US" altLang="ja-JP" sz="1500" dirty="0" smtClean="0">
              <a:solidFill>
                <a:srgbClr val="F79646"/>
              </a:solidFill>
              <a:latin typeface="Arial"/>
              <a:cs typeface="Arial"/>
            </a:endParaRPr>
          </a:p>
          <a:p>
            <a:pPr algn="l"/>
            <a:r>
              <a:rPr lang="en-US" altLang="ja-JP" sz="1500" dirty="0" smtClean="0">
                <a:solidFill>
                  <a:srgbClr val="8064A2"/>
                </a:solidFill>
                <a:latin typeface="Arial"/>
                <a:cs typeface="Arial"/>
              </a:rPr>
              <a:t>Feat</a:t>
            </a:r>
            <a:r>
              <a:rPr lang="ja-JP" altLang="en-US" sz="1500" dirty="0" smtClean="0">
                <a:solidFill>
                  <a:srgbClr val="8064A2"/>
                </a:solidFill>
                <a:latin typeface="Arial"/>
                <a:cs typeface="Arial"/>
              </a:rPr>
              <a:t>.</a:t>
            </a:r>
            <a:r>
              <a:rPr lang="en-US" altLang="ja-JP" sz="1500" dirty="0" smtClean="0">
                <a:solidFill>
                  <a:srgbClr val="8064A2"/>
                </a:solidFill>
                <a:latin typeface="Arial"/>
                <a:cs typeface="Arial"/>
              </a:rPr>
              <a:t>490〜493</a:t>
            </a:r>
            <a:r>
              <a:rPr lang="ja-JP" altLang="en-US" sz="1500" dirty="0" smtClean="0">
                <a:solidFill>
                  <a:srgbClr val="8064A2"/>
                </a:solidFill>
                <a:latin typeface="Arial"/>
                <a:cs typeface="Arial"/>
              </a:rPr>
              <a:t>：</a:t>
            </a:r>
            <a:r>
              <a:rPr lang="ja-JP" altLang="ja-JP" sz="1500" dirty="0" smtClean="0">
                <a:solidFill>
                  <a:srgbClr val="8064A2"/>
                </a:solidFill>
                <a:latin typeface="Arial"/>
                <a:cs typeface="Arial"/>
              </a:rPr>
              <a:t>s</a:t>
            </a:r>
            <a:r>
              <a:rPr lang="en-US" altLang="ja-JP" sz="1500" dirty="0" smtClean="0">
                <a:solidFill>
                  <a:srgbClr val="8064A2"/>
                </a:solidFill>
                <a:latin typeface="Arial"/>
                <a:cs typeface="Arial"/>
              </a:rPr>
              <a:t>tart</a:t>
            </a:r>
            <a:r>
              <a:rPr lang="ja-JP" altLang="en-US" sz="1500" dirty="0" smtClean="0">
                <a:solidFill>
                  <a:srgbClr val="8064A2"/>
                </a:solidFill>
                <a:latin typeface="Arial"/>
                <a:cs typeface="Arial"/>
              </a:rPr>
              <a:t> </a:t>
            </a:r>
            <a:r>
              <a:rPr lang="en-US" altLang="ja-JP" sz="1500" dirty="0" smtClean="0">
                <a:solidFill>
                  <a:srgbClr val="8064A2"/>
                </a:solidFill>
                <a:latin typeface="Arial"/>
                <a:cs typeface="Arial"/>
              </a:rPr>
              <a:t>time of</a:t>
            </a:r>
            <a:r>
              <a:rPr lang="ja-JP" altLang="en-US" sz="1500" dirty="0" smtClean="0">
                <a:solidFill>
                  <a:srgbClr val="8064A2"/>
                </a:solidFill>
                <a:latin typeface="Arial"/>
                <a:cs typeface="Arial"/>
              </a:rPr>
              <a:t> </a:t>
            </a:r>
            <a:r>
              <a:rPr lang="en-US" altLang="ja-JP" sz="1500" dirty="0" smtClean="0">
                <a:solidFill>
                  <a:srgbClr val="8064A2"/>
                </a:solidFill>
                <a:latin typeface="Arial"/>
                <a:cs typeface="Arial"/>
              </a:rPr>
              <a:t>chapter</a:t>
            </a:r>
            <a:r>
              <a:rPr lang="en-US" altLang="en-US" sz="1500" dirty="0" smtClean="0">
                <a:solidFill>
                  <a:srgbClr val="8064A2"/>
                </a:solidFill>
                <a:latin typeface="Arial"/>
                <a:cs typeface="Arial"/>
              </a:rPr>
              <a:t>(</a:t>
            </a:r>
            <a:r>
              <a:rPr lang="en-US" altLang="ja-JP" sz="1500" dirty="0" smtClean="0">
                <a:solidFill>
                  <a:srgbClr val="8064A2"/>
                </a:solidFill>
                <a:latin typeface="Arial"/>
                <a:cs typeface="Arial"/>
              </a:rPr>
              <a:t>min, max, mean, </a:t>
            </a:r>
            <a:r>
              <a:rPr lang="en-US" altLang="ja-JP" sz="1500" dirty="0" err="1" smtClean="0">
                <a:solidFill>
                  <a:srgbClr val="8064A2"/>
                </a:solidFill>
                <a:latin typeface="Arial"/>
                <a:cs typeface="Arial"/>
              </a:rPr>
              <a:t>std</a:t>
            </a:r>
            <a:r>
              <a:rPr lang="en-US" altLang="ja-JP" sz="1500" dirty="0" smtClean="0">
                <a:solidFill>
                  <a:srgbClr val="8064A2"/>
                </a:solidFill>
                <a:latin typeface="Arial"/>
                <a:cs typeface="Arial"/>
              </a:rPr>
              <a:t>)</a:t>
            </a:r>
          </a:p>
          <a:p>
            <a:pPr algn="l"/>
            <a:r>
              <a:rPr lang="en-US" altLang="ja-JP" sz="1500" dirty="0" smtClean="0">
                <a:solidFill>
                  <a:srgbClr val="8064A2"/>
                </a:solidFill>
                <a:latin typeface="Arial"/>
                <a:cs typeface="Arial"/>
              </a:rPr>
              <a:t>Feat</a:t>
            </a:r>
            <a:r>
              <a:rPr lang="ja-JP" altLang="en-US" sz="1500" dirty="0" smtClean="0">
                <a:solidFill>
                  <a:srgbClr val="8064A2"/>
                </a:solidFill>
                <a:latin typeface="Arial"/>
                <a:cs typeface="Arial"/>
              </a:rPr>
              <a:t>.</a:t>
            </a:r>
            <a:r>
              <a:rPr lang="en-US" altLang="ja-JP" sz="1500" dirty="0" smtClean="0">
                <a:solidFill>
                  <a:srgbClr val="8064A2"/>
                </a:solidFill>
                <a:latin typeface="Arial"/>
                <a:cs typeface="Arial"/>
              </a:rPr>
              <a:t>494〜496</a:t>
            </a:r>
            <a:r>
              <a:rPr lang="ja-JP" altLang="en-US" sz="1500" dirty="0" smtClean="0">
                <a:solidFill>
                  <a:srgbClr val="8064A2"/>
                </a:solidFill>
                <a:latin typeface="Arial"/>
                <a:cs typeface="Arial"/>
              </a:rPr>
              <a:t>：</a:t>
            </a:r>
            <a:r>
              <a:rPr lang="en-US" altLang="ja-JP" sz="1500" dirty="0" smtClean="0">
                <a:solidFill>
                  <a:srgbClr val="8064A2"/>
                </a:solidFill>
                <a:latin typeface="Arial"/>
                <a:cs typeface="Arial"/>
              </a:rPr>
              <a:t>max time-mean time, mean time –min time, max time – min time(chapter)</a:t>
            </a:r>
          </a:p>
          <a:p>
            <a:pPr algn="l"/>
            <a:r>
              <a:rPr lang="en-US" altLang="ja-JP" sz="1500" dirty="0" smtClean="0">
                <a:solidFill>
                  <a:schemeClr val="tx1"/>
                </a:solidFill>
                <a:latin typeface="Arial"/>
                <a:cs typeface="Arial"/>
              </a:rPr>
              <a:t>Feat</a:t>
            </a:r>
            <a:r>
              <a:rPr lang="ja-JP" altLang="en-US" sz="1500" dirty="0" smtClean="0">
                <a:solidFill>
                  <a:schemeClr val="tx1"/>
                </a:solidFill>
                <a:latin typeface="Arial"/>
                <a:cs typeface="Arial"/>
              </a:rPr>
              <a:t>.</a:t>
            </a:r>
            <a:r>
              <a:rPr lang="en-US" altLang="ja-JP" sz="1500" dirty="0" smtClean="0">
                <a:solidFill>
                  <a:schemeClr val="tx1"/>
                </a:solidFill>
                <a:latin typeface="Arial"/>
                <a:cs typeface="Arial"/>
              </a:rPr>
              <a:t>497〜500</a:t>
            </a:r>
            <a:r>
              <a:rPr lang="ja-JP" altLang="en-US" sz="1500" dirty="0" smtClean="0">
                <a:solidFill>
                  <a:schemeClr val="tx1"/>
                </a:solidFill>
                <a:latin typeface="Arial"/>
                <a:cs typeface="Arial"/>
              </a:rPr>
              <a:t>：</a:t>
            </a:r>
            <a:r>
              <a:rPr lang="en-US" altLang="ja-JP" sz="1500" dirty="0" smtClean="0">
                <a:solidFill>
                  <a:schemeClr val="tx1"/>
                </a:solidFill>
                <a:latin typeface="Arial"/>
                <a:cs typeface="Arial"/>
              </a:rPr>
              <a:t>ratio of dropout, </a:t>
            </a:r>
            <a:r>
              <a:rPr lang="en-US" altLang="ja-JP" sz="1500" dirty="0" err="1" smtClean="0">
                <a:solidFill>
                  <a:schemeClr val="tx1"/>
                </a:solidFill>
                <a:latin typeface="Arial"/>
                <a:cs typeface="Arial"/>
              </a:rPr>
              <a:t>dropcount</a:t>
            </a:r>
            <a:r>
              <a:rPr lang="en-US" altLang="ja-JP" sz="1500" dirty="0" smtClean="0">
                <a:solidFill>
                  <a:schemeClr val="tx1"/>
                </a:solidFill>
                <a:latin typeface="Arial"/>
                <a:cs typeface="Arial"/>
              </a:rPr>
              <a:t>(course, </a:t>
            </a:r>
            <a:r>
              <a:rPr lang="en-US" altLang="ja-JP" sz="1500" dirty="0" err="1" smtClean="0">
                <a:solidFill>
                  <a:schemeClr val="tx1"/>
                </a:solidFill>
                <a:latin typeface="Arial"/>
                <a:cs typeface="Arial"/>
              </a:rPr>
              <a:t>usernamecount</a:t>
            </a:r>
            <a:r>
              <a:rPr lang="en-US" altLang="ja-JP" sz="1500" dirty="0" smtClean="0">
                <a:solidFill>
                  <a:schemeClr val="tx1"/>
                </a:solidFill>
                <a:latin typeface="Arial"/>
                <a:cs typeface="Arial"/>
              </a:rPr>
              <a:t>)</a:t>
            </a:r>
          </a:p>
          <a:p>
            <a:pPr algn="l"/>
            <a:r>
              <a:rPr lang="en-US" altLang="ja-JP" sz="1500" dirty="0" smtClean="0">
                <a:solidFill>
                  <a:srgbClr val="3366FF"/>
                </a:solidFill>
                <a:latin typeface="Arial"/>
                <a:cs typeface="Arial"/>
              </a:rPr>
              <a:t>Feat</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501〜696</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chapter count</a:t>
            </a:r>
          </a:p>
          <a:p>
            <a:pPr algn="l"/>
            <a:r>
              <a:rPr lang="en-US" altLang="ja-JP" sz="1500" dirty="0" smtClean="0">
                <a:solidFill>
                  <a:srgbClr val="3366FF"/>
                </a:solidFill>
                <a:latin typeface="Arial"/>
                <a:cs typeface="Arial"/>
              </a:rPr>
              <a:t>Feat</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697</a:t>
            </a:r>
            <a:r>
              <a:rPr lang="ja-JP" altLang="en-US" sz="1500" dirty="0" smtClean="0">
                <a:solidFill>
                  <a:srgbClr val="3366FF"/>
                </a:solidFill>
                <a:latin typeface="Arial"/>
                <a:cs typeface="Arial"/>
              </a:rPr>
              <a:t>：</a:t>
            </a:r>
            <a:r>
              <a:rPr lang="en-US" altLang="ja-JP" sz="1500" dirty="0" smtClean="0">
                <a:solidFill>
                  <a:srgbClr val="3366FF"/>
                </a:solidFill>
                <a:latin typeface="Arial"/>
                <a:cs typeface="Arial"/>
              </a:rPr>
              <a:t>sum of chapter count</a:t>
            </a:r>
          </a:p>
          <a:p>
            <a:pPr algn="l"/>
            <a:r>
              <a:rPr lang="en-US" altLang="ja-JP" sz="1500" dirty="0" smtClean="0">
                <a:solidFill>
                  <a:schemeClr val="tx1"/>
                </a:solidFill>
                <a:latin typeface="Arial"/>
                <a:cs typeface="Arial"/>
              </a:rPr>
              <a:t>Feat</a:t>
            </a:r>
            <a:r>
              <a:rPr lang="ja-JP" altLang="en-US" sz="1500" dirty="0" smtClean="0">
                <a:solidFill>
                  <a:schemeClr val="tx1"/>
                </a:solidFill>
                <a:latin typeface="Arial"/>
                <a:cs typeface="Arial"/>
              </a:rPr>
              <a:t>.</a:t>
            </a:r>
            <a:r>
              <a:rPr lang="en-US" altLang="ja-JP" sz="1500" dirty="0" smtClean="0">
                <a:solidFill>
                  <a:schemeClr val="tx1"/>
                </a:solidFill>
                <a:latin typeface="Arial"/>
                <a:cs typeface="Arial"/>
              </a:rPr>
              <a:t>698〜712</a:t>
            </a:r>
            <a:r>
              <a:rPr lang="ja-JP" altLang="en-US" sz="1500" dirty="0" smtClean="0">
                <a:solidFill>
                  <a:schemeClr val="tx1"/>
                </a:solidFill>
                <a:latin typeface="Arial"/>
                <a:cs typeface="Arial"/>
              </a:rPr>
              <a:t>：</a:t>
            </a:r>
            <a:r>
              <a:rPr lang="en-US" altLang="ja-JP" sz="1500" dirty="0" smtClean="0">
                <a:solidFill>
                  <a:schemeClr val="tx1"/>
                </a:solidFill>
                <a:latin typeface="Arial"/>
                <a:cs typeface="Arial"/>
              </a:rPr>
              <a:t>percentage of source, event, category</a:t>
            </a:r>
          </a:p>
          <a:p>
            <a:pPr algn="l"/>
            <a:r>
              <a:rPr lang="en-US" altLang="ja-JP" sz="1500" dirty="0" smtClean="0">
                <a:solidFill>
                  <a:schemeClr val="accent4"/>
                </a:solidFill>
                <a:latin typeface="Arial"/>
                <a:cs typeface="Arial"/>
              </a:rPr>
              <a:t>Feat</a:t>
            </a:r>
            <a:r>
              <a:rPr lang="ja-JP" altLang="en-US" sz="1500" dirty="0" smtClean="0">
                <a:solidFill>
                  <a:schemeClr val="accent4"/>
                </a:solidFill>
                <a:latin typeface="Arial"/>
                <a:cs typeface="Arial"/>
              </a:rPr>
              <a:t>.</a:t>
            </a:r>
            <a:r>
              <a:rPr lang="en-US" altLang="ja-JP" sz="1500" dirty="0" smtClean="0">
                <a:solidFill>
                  <a:schemeClr val="accent4"/>
                </a:solidFill>
                <a:latin typeface="Arial"/>
                <a:cs typeface="Arial"/>
              </a:rPr>
              <a:t>713〜716</a:t>
            </a:r>
            <a:r>
              <a:rPr lang="ja-JP" altLang="en-US" sz="1500" dirty="0" smtClean="0">
                <a:solidFill>
                  <a:schemeClr val="accent4"/>
                </a:solidFill>
                <a:latin typeface="Arial"/>
                <a:cs typeface="Arial"/>
              </a:rPr>
              <a:t>：</a:t>
            </a:r>
            <a:r>
              <a:rPr lang="en-US" altLang="ja-JP" sz="1500" dirty="0" smtClean="0">
                <a:solidFill>
                  <a:schemeClr val="accent4"/>
                </a:solidFill>
                <a:latin typeface="Arial"/>
                <a:cs typeface="Arial"/>
              </a:rPr>
              <a:t>interval of time(max, min, mean, </a:t>
            </a:r>
            <a:r>
              <a:rPr lang="en-US" altLang="ja-JP" sz="1500" dirty="0" err="1" smtClean="0">
                <a:solidFill>
                  <a:schemeClr val="accent4"/>
                </a:solidFill>
                <a:latin typeface="Arial"/>
                <a:cs typeface="Arial"/>
              </a:rPr>
              <a:t>std</a:t>
            </a:r>
            <a:r>
              <a:rPr lang="en-US" altLang="ja-JP" sz="1500" dirty="0" smtClean="0">
                <a:solidFill>
                  <a:schemeClr val="accent4"/>
                </a:solidFill>
                <a:latin typeface="Arial"/>
                <a:cs typeface="Arial"/>
              </a:rPr>
              <a:t>)</a:t>
            </a:r>
          </a:p>
          <a:p>
            <a:pPr algn="l"/>
            <a:r>
              <a:rPr lang="en-US" altLang="ja-JP" sz="1500" dirty="0" smtClean="0">
                <a:solidFill>
                  <a:schemeClr val="tx1"/>
                </a:solidFill>
                <a:latin typeface="Arial"/>
                <a:cs typeface="Arial"/>
              </a:rPr>
              <a:t>Feat</a:t>
            </a:r>
            <a:r>
              <a:rPr lang="ja-JP" altLang="en-US" sz="1500" dirty="0" smtClean="0">
                <a:solidFill>
                  <a:schemeClr val="tx1"/>
                </a:solidFill>
                <a:latin typeface="Arial"/>
                <a:cs typeface="Arial"/>
              </a:rPr>
              <a:t>.</a:t>
            </a:r>
            <a:r>
              <a:rPr lang="en-US" altLang="ja-JP" sz="1500" dirty="0" smtClean="0">
                <a:solidFill>
                  <a:schemeClr val="tx1"/>
                </a:solidFill>
                <a:latin typeface="Arial"/>
                <a:cs typeface="Arial"/>
              </a:rPr>
              <a:t>717〜720</a:t>
            </a:r>
            <a:r>
              <a:rPr lang="ja-JP" altLang="en-US" sz="1500" dirty="0" smtClean="0">
                <a:solidFill>
                  <a:schemeClr val="tx1"/>
                </a:solidFill>
                <a:latin typeface="Arial"/>
                <a:cs typeface="Arial"/>
              </a:rPr>
              <a:t>：</a:t>
            </a:r>
            <a:r>
              <a:rPr lang="en-US" altLang="ja-JP" sz="1500" dirty="0" smtClean="0">
                <a:solidFill>
                  <a:schemeClr val="tx1"/>
                </a:solidFill>
                <a:latin typeface="Arial"/>
                <a:cs typeface="Arial"/>
              </a:rPr>
              <a:t>actual login day, month, hour, weekday</a:t>
            </a:r>
          </a:p>
          <a:p>
            <a:pPr algn="l"/>
            <a:r>
              <a:rPr lang="en-US" altLang="ja-JP" sz="1500" dirty="0" smtClean="0">
                <a:solidFill>
                  <a:srgbClr val="8064A2"/>
                </a:solidFill>
                <a:latin typeface="Arial"/>
                <a:cs typeface="Arial"/>
              </a:rPr>
              <a:t>Feat</a:t>
            </a:r>
            <a:r>
              <a:rPr lang="ja-JP" altLang="en-US" sz="1500" dirty="0" smtClean="0">
                <a:solidFill>
                  <a:srgbClr val="8064A2"/>
                </a:solidFill>
                <a:latin typeface="Arial"/>
                <a:cs typeface="Arial"/>
              </a:rPr>
              <a:t>.</a:t>
            </a:r>
            <a:r>
              <a:rPr lang="en-US" altLang="ja-JP" sz="1500" dirty="0" smtClean="0">
                <a:solidFill>
                  <a:srgbClr val="8064A2"/>
                </a:solidFill>
                <a:latin typeface="Arial"/>
                <a:cs typeface="Arial"/>
              </a:rPr>
              <a:t>721〜725</a:t>
            </a:r>
            <a:r>
              <a:rPr lang="ja-JP" altLang="en-US" sz="1500" dirty="0" smtClean="0">
                <a:solidFill>
                  <a:srgbClr val="8064A2"/>
                </a:solidFill>
                <a:latin typeface="Arial"/>
                <a:cs typeface="Arial"/>
              </a:rPr>
              <a:t>：</a:t>
            </a:r>
            <a:r>
              <a:rPr lang="en-US" altLang="ja-JP" sz="1500" dirty="0" smtClean="0">
                <a:solidFill>
                  <a:srgbClr val="8064A2"/>
                </a:solidFill>
                <a:latin typeface="Arial"/>
                <a:cs typeface="Arial"/>
              </a:rPr>
              <a:t>start(max, min, </a:t>
            </a:r>
            <a:r>
              <a:rPr lang="en-US" altLang="ja-JP" sz="1500" dirty="0" err="1" smtClean="0">
                <a:solidFill>
                  <a:srgbClr val="8064A2"/>
                </a:solidFill>
                <a:latin typeface="Arial"/>
                <a:cs typeface="Arial"/>
              </a:rPr>
              <a:t>mean,max</a:t>
            </a:r>
            <a:r>
              <a:rPr lang="en-US" altLang="ja-JP" sz="1500" dirty="0" smtClean="0">
                <a:solidFill>
                  <a:srgbClr val="8064A2"/>
                </a:solidFill>
                <a:latin typeface="Arial"/>
                <a:cs typeface="Arial"/>
              </a:rPr>
              <a:t>-</a:t>
            </a:r>
            <a:r>
              <a:rPr lang="en-US" altLang="ja-JP" sz="1500" dirty="0" err="1" smtClean="0">
                <a:solidFill>
                  <a:srgbClr val="8064A2"/>
                </a:solidFill>
                <a:latin typeface="Arial"/>
                <a:cs typeface="Arial"/>
              </a:rPr>
              <a:t>mean,min</a:t>
            </a:r>
            <a:r>
              <a:rPr lang="en-US" altLang="ja-JP" sz="1500" dirty="0" smtClean="0">
                <a:solidFill>
                  <a:srgbClr val="8064A2"/>
                </a:solidFill>
                <a:latin typeface="Arial"/>
                <a:cs typeface="Arial"/>
              </a:rPr>
              <a:t>-mean)</a:t>
            </a:r>
          </a:p>
          <a:p>
            <a:pPr algn="l"/>
            <a:endParaRPr lang="en-US" altLang="ja-JP" sz="1500" dirty="0" smtClean="0">
              <a:solidFill>
                <a:schemeClr val="tx1"/>
              </a:solidFill>
              <a:latin typeface="Arial"/>
              <a:cs typeface="Arial"/>
            </a:endParaRPr>
          </a:p>
          <a:p>
            <a:pPr algn="l"/>
            <a:endParaRPr lang="en-US" altLang="ja-JP" sz="1500" dirty="0" smtClean="0">
              <a:solidFill>
                <a:schemeClr val="tx1"/>
              </a:solidFill>
              <a:latin typeface="Arial"/>
              <a:cs typeface="Arial"/>
            </a:endParaRPr>
          </a:p>
          <a:p>
            <a:pPr algn="l"/>
            <a:endParaRPr lang="en-US" altLang="ja-JP" sz="1500" dirty="0" smtClean="0">
              <a:solidFill>
                <a:schemeClr val="tx1"/>
              </a:solidFill>
              <a:latin typeface="Arial"/>
              <a:cs typeface="Arial"/>
            </a:endParaRPr>
          </a:p>
          <a:p>
            <a:pPr algn="l"/>
            <a:endParaRPr lang="en-US" altLang="ja-JP" sz="1500" dirty="0" smtClean="0">
              <a:solidFill>
                <a:schemeClr val="tx1"/>
              </a:solidFill>
              <a:latin typeface="Arial"/>
              <a:cs typeface="Arial"/>
            </a:endParaRPr>
          </a:p>
          <a:p>
            <a:pPr algn="l"/>
            <a:endParaRPr lang="en-US" altLang="ja-JP" sz="1500" dirty="0" smtClean="0">
              <a:solidFill>
                <a:schemeClr val="tx1"/>
              </a:solidFill>
              <a:latin typeface="Arial"/>
              <a:cs typeface="Arial"/>
            </a:endParaRPr>
          </a:p>
          <a:p>
            <a:pPr algn="l"/>
            <a:endParaRPr lang="en-US" altLang="ja-JP" sz="1500" dirty="0" smtClean="0">
              <a:solidFill>
                <a:schemeClr val="tx1"/>
              </a:solidFill>
              <a:latin typeface="Arial"/>
              <a:cs typeface="Arial"/>
            </a:endParaRPr>
          </a:p>
          <a:p>
            <a:pPr algn="l"/>
            <a:endParaRPr lang="en-US" altLang="ja-JP" sz="1500" dirty="0" smtClean="0">
              <a:solidFill>
                <a:schemeClr val="tx1"/>
              </a:solidFill>
              <a:latin typeface="Arial"/>
              <a:cs typeface="Arial"/>
            </a:endParaRPr>
          </a:p>
          <a:p>
            <a:pPr algn="l"/>
            <a:endParaRPr lang="en-US" altLang="ja-JP" sz="1500" dirty="0" smtClean="0">
              <a:solidFill>
                <a:schemeClr val="tx1"/>
              </a:solidFill>
              <a:latin typeface="Arial"/>
              <a:cs typeface="Arial"/>
            </a:endParaRPr>
          </a:p>
          <a:p>
            <a:pPr algn="l"/>
            <a:endParaRPr kumimoji="1" lang="ja-JP" altLang="en-US" sz="1500" dirty="0">
              <a:latin typeface="Arial"/>
              <a:cs typeface="Arial"/>
            </a:endParaRPr>
          </a:p>
        </p:txBody>
      </p:sp>
    </p:spTree>
    <p:extLst>
      <p:ext uri="{BB962C8B-B14F-4D97-AF65-F5344CB8AC3E}">
        <p14:creationId xmlns:p14="http://schemas.microsoft.com/office/powerpoint/2010/main" val="51633226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222DB5DA-3993-6941-A4DD-FBF7FE7FC33A}" type="slidenum">
              <a:rPr kumimoji="1" lang="ja-JP" altLang="en-US" smtClean="0"/>
              <a:t>27</a:t>
            </a:fld>
            <a:endParaRPr kumimoji="1" lang="ja-JP" altLang="en-US"/>
          </a:p>
        </p:txBody>
      </p:sp>
      <p:sp>
        <p:nvSpPr>
          <p:cNvPr id="5" name="タイトル 1"/>
          <p:cNvSpPr txBox="1">
            <a:spLocks/>
          </p:cNvSpPr>
          <p:nvPr/>
        </p:nvSpPr>
        <p:spPr>
          <a:xfrm>
            <a:off x="354456" y="-14423"/>
            <a:ext cx="7772400" cy="8913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kumimoji="1" sz="4400" kern="1200">
                <a:solidFill>
                  <a:schemeClr val="tx1"/>
                </a:solidFill>
                <a:latin typeface="メイリオ"/>
                <a:ea typeface="メイリオ"/>
                <a:cs typeface="メイリオ"/>
              </a:defRPr>
            </a:lvl1pPr>
          </a:lstStyle>
          <a:p>
            <a:r>
              <a:rPr lang="en-US" altLang="en-US" sz="3400" dirty="0" smtClean="0">
                <a:solidFill>
                  <a:srgbClr val="000000"/>
                </a:solidFill>
                <a:latin typeface="Arial"/>
                <a:cs typeface="Arial"/>
              </a:rPr>
              <a:t>Appendix. Feature Engineering(detail)</a:t>
            </a:r>
            <a:endParaRPr lang="ja-JP" altLang="en-US" sz="3400" dirty="0">
              <a:solidFill>
                <a:srgbClr val="000000"/>
              </a:solidFill>
              <a:latin typeface="Arial"/>
              <a:cs typeface="Arial"/>
            </a:endParaRPr>
          </a:p>
        </p:txBody>
      </p:sp>
      <p:sp>
        <p:nvSpPr>
          <p:cNvPr id="7" name="サブタイトル 2"/>
          <p:cNvSpPr txBox="1">
            <a:spLocks/>
          </p:cNvSpPr>
          <p:nvPr/>
        </p:nvSpPr>
        <p:spPr>
          <a:xfrm>
            <a:off x="0" y="876901"/>
            <a:ext cx="9144000" cy="5981099"/>
          </a:xfrm>
          <a:prstGeom prst="rect">
            <a:avLst/>
          </a:prstGeom>
        </p:spPr>
        <p:txBody>
          <a:bodyPr vert="horz" lIns="91440" tIns="45720" rIns="91440" bIns="45720" numCol="2" rtlCol="0">
            <a:noAutofit/>
          </a:bodyPr>
          <a:lstStyle>
            <a:lvl1pPr marL="0" indent="0" algn="l" defTabSz="457200" rtl="0" eaLnBrk="1" latinLnBrk="0" hangingPunct="1">
              <a:spcBef>
                <a:spcPct val="20000"/>
              </a:spcBef>
              <a:buFont typeface="Arial"/>
              <a:buNone/>
              <a:defRPr kumimoji="1" sz="2400" kern="1200">
                <a:solidFill>
                  <a:schemeClr val="tx1"/>
                </a:solidFill>
                <a:latin typeface="メイリオ"/>
                <a:ea typeface="メイリオ"/>
                <a:cs typeface="メイリオ"/>
              </a:defRPr>
            </a:lvl1pPr>
            <a:lvl2pPr marL="742950" indent="-285750" algn="l" defTabSz="457200" rtl="0" eaLnBrk="1" latinLnBrk="0" hangingPunct="1">
              <a:spcBef>
                <a:spcPct val="20000"/>
              </a:spcBef>
              <a:buFont typeface="Arial"/>
              <a:buChar char="–"/>
              <a:defRPr kumimoji="1" sz="2800" kern="1200">
                <a:solidFill>
                  <a:schemeClr val="tx1"/>
                </a:solidFill>
                <a:latin typeface="メイリオ"/>
                <a:ea typeface="メイリオ"/>
                <a:cs typeface="メイリオ"/>
              </a:defRPr>
            </a:lvl2pPr>
            <a:lvl3pPr marL="1143000" indent="-228600" algn="l" defTabSz="457200" rtl="0" eaLnBrk="1" latinLnBrk="0" hangingPunct="1">
              <a:spcBef>
                <a:spcPct val="20000"/>
              </a:spcBef>
              <a:buFont typeface="Arial"/>
              <a:buChar char="•"/>
              <a:defRPr kumimoji="1" sz="2400" kern="1200">
                <a:solidFill>
                  <a:schemeClr val="tx1"/>
                </a:solidFill>
                <a:latin typeface="メイリオ"/>
                <a:ea typeface="メイリオ"/>
                <a:cs typeface="メイリオ"/>
              </a:defRPr>
            </a:lvl3pPr>
            <a:lvl4pPr marL="1600200" indent="-228600" algn="l" defTabSz="457200" rtl="0" eaLnBrk="1" latinLnBrk="0" hangingPunct="1">
              <a:spcBef>
                <a:spcPct val="20000"/>
              </a:spcBef>
              <a:buFont typeface="Arial"/>
              <a:buChar char="–"/>
              <a:defRPr kumimoji="1" sz="2000" kern="1200">
                <a:solidFill>
                  <a:schemeClr val="tx1"/>
                </a:solidFill>
                <a:latin typeface="メイリオ"/>
                <a:ea typeface="メイリオ"/>
                <a:cs typeface="メイリオ"/>
              </a:defRPr>
            </a:lvl4pPr>
            <a:lvl5pPr marL="2057400" indent="-228600" algn="l" defTabSz="457200" rtl="0" eaLnBrk="1" latinLnBrk="0" hangingPunct="1">
              <a:spcBef>
                <a:spcPct val="20000"/>
              </a:spcBef>
              <a:buFont typeface="Arial"/>
              <a:buChar char="»"/>
              <a:defRPr kumimoji="1" sz="2000" kern="1200">
                <a:solidFill>
                  <a:schemeClr val="tx1"/>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600" dirty="0">
                <a:solidFill>
                  <a:srgbClr val="3366FF"/>
                </a:solidFill>
                <a:latin typeface="Arial"/>
                <a:cs typeface="Arial"/>
              </a:rPr>
              <a:t>Feat</a:t>
            </a:r>
            <a:r>
              <a:rPr lang="ja-JP" altLang="en-US" sz="1600" dirty="0">
                <a:solidFill>
                  <a:srgbClr val="3366FF"/>
                </a:solidFill>
                <a:latin typeface="Arial"/>
                <a:cs typeface="Arial"/>
              </a:rPr>
              <a:t>.</a:t>
            </a:r>
            <a:r>
              <a:rPr lang="en-US" altLang="ja-JP" sz="1600" dirty="0">
                <a:solidFill>
                  <a:srgbClr val="3366FF"/>
                </a:solidFill>
                <a:latin typeface="Arial"/>
                <a:cs typeface="Arial"/>
              </a:rPr>
              <a:t>726 〜738</a:t>
            </a:r>
            <a:r>
              <a:rPr lang="ja-JP" altLang="en-US" sz="1600" dirty="0">
                <a:solidFill>
                  <a:srgbClr val="3366FF"/>
                </a:solidFill>
                <a:latin typeface="Arial"/>
                <a:cs typeface="Arial"/>
              </a:rPr>
              <a:t>：</a:t>
            </a:r>
            <a:r>
              <a:rPr lang="en-US" altLang="ja-JP" sz="1600" dirty="0">
                <a:solidFill>
                  <a:srgbClr val="3366FF"/>
                </a:solidFill>
                <a:latin typeface="Arial"/>
                <a:cs typeface="Arial"/>
              </a:rPr>
              <a:t>count of category par course</a:t>
            </a:r>
          </a:p>
          <a:p>
            <a:r>
              <a:rPr lang="en-US" altLang="ja-JP" sz="1600" dirty="0">
                <a:solidFill>
                  <a:srgbClr val="3366FF"/>
                </a:solidFill>
                <a:latin typeface="Arial"/>
                <a:cs typeface="Arial"/>
              </a:rPr>
              <a:t>Feat</a:t>
            </a:r>
            <a:r>
              <a:rPr lang="ja-JP" altLang="en-US" sz="1600" dirty="0">
                <a:solidFill>
                  <a:srgbClr val="3366FF"/>
                </a:solidFill>
                <a:latin typeface="Arial"/>
                <a:cs typeface="Arial"/>
              </a:rPr>
              <a:t>.</a:t>
            </a:r>
            <a:r>
              <a:rPr lang="en-US" altLang="ja-JP" sz="1600" dirty="0">
                <a:solidFill>
                  <a:srgbClr val="3366FF"/>
                </a:solidFill>
                <a:latin typeface="Arial"/>
                <a:cs typeface="Arial"/>
              </a:rPr>
              <a:t>739</a:t>
            </a:r>
            <a:r>
              <a:rPr lang="ja-JP" altLang="en-US" sz="1600" dirty="0">
                <a:solidFill>
                  <a:srgbClr val="3366FF"/>
                </a:solidFill>
                <a:latin typeface="Arial"/>
                <a:cs typeface="Arial"/>
              </a:rPr>
              <a:t>：</a:t>
            </a:r>
            <a:r>
              <a:rPr lang="en-US" altLang="ja-JP" sz="1600" dirty="0">
                <a:solidFill>
                  <a:srgbClr val="3366FF"/>
                </a:solidFill>
                <a:latin typeface="Arial"/>
                <a:cs typeface="Arial"/>
              </a:rPr>
              <a:t>past enrollment count</a:t>
            </a:r>
          </a:p>
          <a:p>
            <a:r>
              <a:rPr lang="en-US" altLang="ja-JP" sz="1600" dirty="0">
                <a:latin typeface="Arial"/>
                <a:cs typeface="Arial"/>
              </a:rPr>
              <a:t>Feat</a:t>
            </a:r>
            <a:r>
              <a:rPr lang="ja-JP" altLang="en-US" sz="1600" dirty="0">
                <a:latin typeface="Arial"/>
                <a:cs typeface="Arial"/>
              </a:rPr>
              <a:t>.</a:t>
            </a:r>
            <a:r>
              <a:rPr lang="en-US" altLang="ja-JP" sz="1600" dirty="0">
                <a:latin typeface="Arial"/>
                <a:cs typeface="Arial"/>
              </a:rPr>
              <a:t>740</a:t>
            </a:r>
            <a:r>
              <a:rPr lang="ja-JP" altLang="en-US" sz="1600" dirty="0">
                <a:latin typeface="Arial"/>
                <a:cs typeface="Arial"/>
              </a:rPr>
              <a:t>：</a:t>
            </a:r>
            <a:r>
              <a:rPr lang="en-US" altLang="ja-JP" sz="1600" dirty="0">
                <a:latin typeface="Arial"/>
                <a:cs typeface="Arial"/>
              </a:rPr>
              <a:t>past non </a:t>
            </a:r>
            <a:r>
              <a:rPr lang="en-US" altLang="ja-JP" sz="1600" dirty="0" err="1">
                <a:latin typeface="Arial"/>
                <a:cs typeface="Arial"/>
              </a:rPr>
              <a:t>droprate</a:t>
            </a:r>
            <a:endParaRPr lang="en-US" altLang="ja-JP" sz="1600" dirty="0">
              <a:latin typeface="Arial"/>
              <a:cs typeface="Arial"/>
            </a:endParaRPr>
          </a:p>
          <a:p>
            <a:r>
              <a:rPr lang="en-US" altLang="ja-JP" sz="1600" dirty="0">
                <a:solidFill>
                  <a:srgbClr val="3366FF"/>
                </a:solidFill>
                <a:latin typeface="Arial"/>
                <a:cs typeface="Arial"/>
              </a:rPr>
              <a:t>Feat</a:t>
            </a:r>
            <a:r>
              <a:rPr lang="ja-JP" altLang="en-US" sz="1600" dirty="0">
                <a:solidFill>
                  <a:srgbClr val="3366FF"/>
                </a:solidFill>
                <a:latin typeface="Arial"/>
                <a:cs typeface="Arial"/>
              </a:rPr>
              <a:t>.</a:t>
            </a:r>
            <a:r>
              <a:rPr lang="en-US" altLang="ja-JP" sz="1600" dirty="0">
                <a:solidFill>
                  <a:srgbClr val="3366FF"/>
                </a:solidFill>
                <a:latin typeface="Arial"/>
                <a:cs typeface="Arial"/>
              </a:rPr>
              <a:t>741〜742</a:t>
            </a:r>
            <a:r>
              <a:rPr lang="ja-JP" altLang="en-US" sz="1600" dirty="0">
                <a:solidFill>
                  <a:srgbClr val="3366FF"/>
                </a:solidFill>
                <a:latin typeface="Arial"/>
                <a:cs typeface="Arial"/>
              </a:rPr>
              <a:t>：</a:t>
            </a:r>
            <a:r>
              <a:rPr lang="en-US" altLang="ja-JP" sz="1600" dirty="0">
                <a:solidFill>
                  <a:srgbClr val="3366FF"/>
                </a:solidFill>
                <a:latin typeface="Arial"/>
                <a:cs typeface="Arial"/>
              </a:rPr>
              <a:t>count of other courses(max time, min time)</a:t>
            </a:r>
          </a:p>
          <a:p>
            <a:r>
              <a:rPr lang="en-US" altLang="ja-JP" sz="1600" dirty="0">
                <a:solidFill>
                  <a:schemeClr val="accent4"/>
                </a:solidFill>
                <a:latin typeface="Arial"/>
                <a:cs typeface="Arial"/>
              </a:rPr>
              <a:t>Feat</a:t>
            </a:r>
            <a:r>
              <a:rPr lang="ja-JP" altLang="en-US" sz="1600" dirty="0">
                <a:solidFill>
                  <a:schemeClr val="accent4"/>
                </a:solidFill>
                <a:latin typeface="Arial"/>
                <a:cs typeface="Arial"/>
              </a:rPr>
              <a:t>.</a:t>
            </a:r>
            <a:r>
              <a:rPr lang="en-US" altLang="ja-JP" sz="1600" dirty="0">
                <a:solidFill>
                  <a:schemeClr val="accent4"/>
                </a:solidFill>
                <a:latin typeface="Arial"/>
                <a:cs typeface="Arial"/>
              </a:rPr>
              <a:t>743〜746</a:t>
            </a:r>
            <a:r>
              <a:rPr lang="ja-JP" altLang="en-US" sz="1600" dirty="0">
                <a:solidFill>
                  <a:schemeClr val="accent4"/>
                </a:solidFill>
                <a:latin typeface="Arial"/>
                <a:cs typeface="Arial"/>
              </a:rPr>
              <a:t>：</a:t>
            </a:r>
            <a:r>
              <a:rPr lang="en-US" altLang="ja-JP" sz="1600" dirty="0">
                <a:solidFill>
                  <a:schemeClr val="accent4"/>
                </a:solidFill>
                <a:latin typeface="Arial"/>
                <a:cs typeface="Arial"/>
              </a:rPr>
              <a:t>length from semester start or end to time</a:t>
            </a:r>
          </a:p>
          <a:p>
            <a:r>
              <a:rPr lang="en-US" altLang="ja-JP" sz="1600" dirty="0">
                <a:solidFill>
                  <a:srgbClr val="3366FF"/>
                </a:solidFill>
                <a:latin typeface="Arial"/>
                <a:cs typeface="Arial"/>
              </a:rPr>
              <a:t>Feat</a:t>
            </a:r>
            <a:r>
              <a:rPr lang="ja-JP" altLang="en-US" sz="1600" dirty="0">
                <a:solidFill>
                  <a:srgbClr val="3366FF"/>
                </a:solidFill>
                <a:latin typeface="Arial"/>
                <a:cs typeface="Arial"/>
              </a:rPr>
              <a:t>.</a:t>
            </a:r>
            <a:r>
              <a:rPr lang="ja-JP" altLang="ja-JP" sz="1600" dirty="0">
                <a:solidFill>
                  <a:srgbClr val="3366FF"/>
                </a:solidFill>
                <a:latin typeface="Arial"/>
                <a:cs typeface="Arial"/>
              </a:rPr>
              <a:t>7</a:t>
            </a:r>
            <a:r>
              <a:rPr lang="en-US" altLang="ja-JP" sz="1600" dirty="0">
                <a:solidFill>
                  <a:srgbClr val="3366FF"/>
                </a:solidFill>
                <a:latin typeface="Arial"/>
                <a:cs typeface="Arial"/>
              </a:rPr>
              <a:t>47</a:t>
            </a:r>
            <a:r>
              <a:rPr lang="ja-JP" altLang="en-US" sz="1600" dirty="0">
                <a:solidFill>
                  <a:srgbClr val="3366FF"/>
                </a:solidFill>
                <a:latin typeface="Arial"/>
                <a:cs typeface="Arial"/>
              </a:rPr>
              <a:t>：</a:t>
            </a:r>
            <a:r>
              <a:rPr lang="en-US" altLang="ja-JP" sz="1600" dirty="0">
                <a:solidFill>
                  <a:srgbClr val="3366FF"/>
                </a:solidFill>
                <a:latin typeface="Arial"/>
                <a:cs typeface="Arial"/>
              </a:rPr>
              <a:t>mean stay times</a:t>
            </a:r>
          </a:p>
          <a:p>
            <a:r>
              <a:rPr lang="en-US" altLang="ja-JP" sz="1600" dirty="0">
                <a:solidFill>
                  <a:srgbClr val="3366FF"/>
                </a:solidFill>
                <a:latin typeface="Arial"/>
                <a:cs typeface="Arial"/>
              </a:rPr>
              <a:t>Feat</a:t>
            </a:r>
            <a:r>
              <a:rPr lang="ja-JP" altLang="en-US" sz="1600" dirty="0">
                <a:solidFill>
                  <a:srgbClr val="3366FF"/>
                </a:solidFill>
                <a:latin typeface="Arial"/>
                <a:cs typeface="Arial"/>
              </a:rPr>
              <a:t>.</a:t>
            </a:r>
            <a:r>
              <a:rPr lang="en-US" altLang="ja-JP" sz="1600" dirty="0">
                <a:solidFill>
                  <a:srgbClr val="3366FF"/>
                </a:solidFill>
                <a:latin typeface="Arial"/>
                <a:cs typeface="Arial"/>
              </a:rPr>
              <a:t>748〜749</a:t>
            </a:r>
            <a:r>
              <a:rPr lang="ja-JP" altLang="en-US" sz="1600" dirty="0">
                <a:solidFill>
                  <a:srgbClr val="3366FF"/>
                </a:solidFill>
                <a:latin typeface="Arial"/>
                <a:cs typeface="Arial"/>
              </a:rPr>
              <a:t>：</a:t>
            </a:r>
            <a:r>
              <a:rPr lang="en-US" altLang="ja-JP" sz="1600" dirty="0">
                <a:solidFill>
                  <a:srgbClr val="3366FF"/>
                </a:solidFill>
                <a:latin typeface="Arial"/>
                <a:cs typeface="Arial"/>
              </a:rPr>
              <a:t>count of source(par day)</a:t>
            </a:r>
          </a:p>
          <a:p>
            <a:r>
              <a:rPr lang="en-US" altLang="ja-JP" sz="1600" dirty="0">
                <a:solidFill>
                  <a:srgbClr val="3366FF"/>
                </a:solidFill>
                <a:latin typeface="Arial"/>
                <a:cs typeface="Arial"/>
              </a:rPr>
              <a:t>Feat</a:t>
            </a:r>
            <a:r>
              <a:rPr lang="ja-JP" altLang="en-US" sz="1600" dirty="0">
                <a:solidFill>
                  <a:srgbClr val="3366FF"/>
                </a:solidFill>
                <a:latin typeface="Arial"/>
                <a:cs typeface="Arial"/>
              </a:rPr>
              <a:t>.</a:t>
            </a:r>
            <a:r>
              <a:rPr lang="en-US" altLang="ja-JP" sz="1600" dirty="0">
                <a:solidFill>
                  <a:srgbClr val="3366FF"/>
                </a:solidFill>
                <a:latin typeface="Arial"/>
                <a:cs typeface="Arial"/>
              </a:rPr>
              <a:t>750〜756</a:t>
            </a:r>
            <a:r>
              <a:rPr lang="ja-JP" altLang="en-US" sz="1600" dirty="0">
                <a:solidFill>
                  <a:srgbClr val="3366FF"/>
                </a:solidFill>
                <a:latin typeface="Arial"/>
                <a:cs typeface="Arial"/>
              </a:rPr>
              <a:t>：</a:t>
            </a:r>
            <a:r>
              <a:rPr lang="en-US" altLang="ja-JP" sz="1600" dirty="0">
                <a:solidFill>
                  <a:srgbClr val="3366FF"/>
                </a:solidFill>
                <a:latin typeface="Arial"/>
                <a:cs typeface="Arial"/>
              </a:rPr>
              <a:t>count of event(par day)</a:t>
            </a:r>
          </a:p>
          <a:p>
            <a:r>
              <a:rPr lang="en-US" altLang="ja-JP" sz="1600" dirty="0">
                <a:solidFill>
                  <a:srgbClr val="008000"/>
                </a:solidFill>
                <a:latin typeface="Arial"/>
                <a:cs typeface="Arial"/>
              </a:rPr>
              <a:t>Feat</a:t>
            </a:r>
            <a:r>
              <a:rPr lang="ja-JP" altLang="en-US" sz="1600" dirty="0">
                <a:solidFill>
                  <a:srgbClr val="008000"/>
                </a:solidFill>
                <a:latin typeface="Arial"/>
                <a:cs typeface="Arial"/>
              </a:rPr>
              <a:t>.</a:t>
            </a:r>
            <a:r>
              <a:rPr lang="en-US" altLang="ja-JP" sz="1600" dirty="0">
                <a:solidFill>
                  <a:srgbClr val="008000"/>
                </a:solidFill>
                <a:latin typeface="Arial"/>
                <a:cs typeface="Arial"/>
              </a:rPr>
              <a:t>757〜765</a:t>
            </a:r>
            <a:r>
              <a:rPr lang="ja-JP" altLang="en-US" sz="1600" dirty="0">
                <a:solidFill>
                  <a:srgbClr val="008000"/>
                </a:solidFill>
                <a:latin typeface="Arial"/>
                <a:cs typeface="Arial"/>
              </a:rPr>
              <a:t>：</a:t>
            </a:r>
            <a:r>
              <a:rPr lang="en-US" altLang="ja-JP" sz="1600" dirty="0">
                <a:solidFill>
                  <a:srgbClr val="008000"/>
                </a:solidFill>
                <a:latin typeface="Arial"/>
                <a:cs typeface="Arial"/>
              </a:rPr>
              <a:t>10/2013〜08/2014(dummy variables)</a:t>
            </a:r>
          </a:p>
          <a:p>
            <a:r>
              <a:rPr lang="en-US" altLang="ja-JP" sz="1600" dirty="0">
                <a:solidFill>
                  <a:schemeClr val="accent6"/>
                </a:solidFill>
                <a:latin typeface="Arial"/>
                <a:cs typeface="Arial"/>
              </a:rPr>
              <a:t>Feat</a:t>
            </a:r>
            <a:r>
              <a:rPr lang="ja-JP" altLang="en-US" sz="1600" dirty="0">
                <a:solidFill>
                  <a:schemeClr val="accent6"/>
                </a:solidFill>
                <a:latin typeface="Arial"/>
                <a:cs typeface="Arial"/>
              </a:rPr>
              <a:t>.</a:t>
            </a:r>
            <a:r>
              <a:rPr lang="en-US" altLang="ja-JP" sz="1600" dirty="0">
                <a:solidFill>
                  <a:schemeClr val="accent6"/>
                </a:solidFill>
                <a:latin typeface="Arial"/>
                <a:cs typeface="Arial"/>
              </a:rPr>
              <a:t>766〜774</a:t>
            </a:r>
            <a:r>
              <a:rPr lang="ja-JP" altLang="en-US" sz="1600" dirty="0">
                <a:solidFill>
                  <a:schemeClr val="accent6"/>
                </a:solidFill>
                <a:latin typeface="Arial"/>
                <a:cs typeface="Arial"/>
              </a:rPr>
              <a:t>：</a:t>
            </a:r>
            <a:r>
              <a:rPr lang="en-US" altLang="ja-JP" sz="1600" dirty="0">
                <a:solidFill>
                  <a:schemeClr val="accent6"/>
                </a:solidFill>
                <a:latin typeface="Arial"/>
                <a:cs typeface="Arial"/>
              </a:rPr>
              <a:t>sum of month</a:t>
            </a:r>
            <a:r>
              <a:rPr lang="en-US" altLang="en-US" sz="1600" dirty="0">
                <a:solidFill>
                  <a:schemeClr val="accent6"/>
                </a:solidFill>
                <a:latin typeface="Arial"/>
                <a:cs typeface="Arial"/>
              </a:rPr>
              <a:t> by username</a:t>
            </a:r>
            <a:endParaRPr lang="en-US" altLang="ja-JP" sz="1600" dirty="0">
              <a:solidFill>
                <a:schemeClr val="accent6"/>
              </a:solidFill>
              <a:latin typeface="Arial"/>
              <a:cs typeface="Arial"/>
            </a:endParaRPr>
          </a:p>
          <a:p>
            <a:r>
              <a:rPr lang="en-US" altLang="ja-JP" sz="1600" dirty="0">
                <a:solidFill>
                  <a:srgbClr val="3366FF"/>
                </a:solidFill>
                <a:latin typeface="Arial"/>
                <a:cs typeface="Arial"/>
              </a:rPr>
              <a:t>Feat</a:t>
            </a:r>
            <a:r>
              <a:rPr lang="ja-JP" altLang="en-US" sz="1600" dirty="0">
                <a:solidFill>
                  <a:srgbClr val="3366FF"/>
                </a:solidFill>
                <a:latin typeface="Arial"/>
                <a:cs typeface="Arial"/>
              </a:rPr>
              <a:t>.</a:t>
            </a:r>
            <a:r>
              <a:rPr lang="en-US" altLang="ja-JP" sz="1600" dirty="0">
                <a:solidFill>
                  <a:srgbClr val="3366FF"/>
                </a:solidFill>
                <a:latin typeface="Arial"/>
                <a:cs typeface="Arial"/>
              </a:rPr>
              <a:t>775〜777</a:t>
            </a:r>
            <a:r>
              <a:rPr lang="ja-JP" altLang="en-US" sz="1600" dirty="0">
                <a:solidFill>
                  <a:srgbClr val="3366FF"/>
                </a:solidFill>
                <a:latin typeface="Arial"/>
                <a:cs typeface="Arial"/>
              </a:rPr>
              <a:t>：</a:t>
            </a:r>
            <a:r>
              <a:rPr lang="en-US" altLang="ja-JP" sz="1600" dirty="0">
                <a:solidFill>
                  <a:srgbClr val="3366FF"/>
                </a:solidFill>
                <a:latin typeface="Arial"/>
                <a:cs typeface="Arial"/>
              </a:rPr>
              <a:t>count of people login at the same time(</a:t>
            </a:r>
            <a:r>
              <a:rPr lang="en-US" altLang="ja-JP" sz="1600" dirty="0" err="1">
                <a:solidFill>
                  <a:srgbClr val="3366FF"/>
                </a:solidFill>
                <a:latin typeface="Arial"/>
                <a:cs typeface="Arial"/>
              </a:rPr>
              <a:t>min,max,mean</a:t>
            </a:r>
            <a:r>
              <a:rPr lang="en-US" altLang="ja-JP" sz="1600" dirty="0">
                <a:solidFill>
                  <a:srgbClr val="3366FF"/>
                </a:solidFill>
                <a:latin typeface="Arial"/>
                <a:cs typeface="Arial"/>
              </a:rPr>
              <a:t>)</a:t>
            </a:r>
          </a:p>
          <a:p>
            <a:r>
              <a:rPr lang="en-US" altLang="ja-JP" sz="1600" dirty="0">
                <a:solidFill>
                  <a:srgbClr val="3366FF"/>
                </a:solidFill>
                <a:latin typeface="Arial"/>
                <a:cs typeface="Arial"/>
              </a:rPr>
              <a:t>Feat</a:t>
            </a:r>
            <a:r>
              <a:rPr lang="ja-JP" altLang="en-US" sz="1600" dirty="0">
                <a:solidFill>
                  <a:srgbClr val="3366FF"/>
                </a:solidFill>
                <a:latin typeface="Arial"/>
                <a:cs typeface="Arial"/>
              </a:rPr>
              <a:t>.</a:t>
            </a:r>
            <a:r>
              <a:rPr lang="en-US" altLang="ja-JP" sz="1600" dirty="0">
                <a:solidFill>
                  <a:srgbClr val="3366FF"/>
                </a:solidFill>
                <a:latin typeface="Arial"/>
                <a:cs typeface="Arial"/>
              </a:rPr>
              <a:t>778〜779</a:t>
            </a:r>
            <a:r>
              <a:rPr lang="ja-JP" altLang="en-US" sz="1600" dirty="0">
                <a:solidFill>
                  <a:srgbClr val="3366FF"/>
                </a:solidFill>
                <a:latin typeface="Arial"/>
                <a:cs typeface="Arial"/>
              </a:rPr>
              <a:t>：</a:t>
            </a:r>
            <a:r>
              <a:rPr lang="en-US" altLang="ja-JP" sz="1600" dirty="0">
                <a:solidFill>
                  <a:srgbClr val="3366FF"/>
                </a:solidFill>
                <a:latin typeface="Arial"/>
                <a:cs typeface="Arial"/>
              </a:rPr>
              <a:t>count of people login at the same month(</a:t>
            </a:r>
            <a:r>
              <a:rPr lang="en-US" altLang="ja-JP" sz="1600" dirty="0" err="1">
                <a:solidFill>
                  <a:srgbClr val="3366FF"/>
                </a:solidFill>
                <a:latin typeface="Arial"/>
                <a:cs typeface="Arial"/>
              </a:rPr>
              <a:t>min,max,mean</a:t>
            </a:r>
            <a:r>
              <a:rPr lang="en-US" altLang="ja-JP" sz="1600" dirty="0">
                <a:solidFill>
                  <a:srgbClr val="3366FF"/>
                </a:solidFill>
                <a:latin typeface="Arial"/>
                <a:cs typeface="Arial"/>
              </a:rPr>
              <a:t>)</a:t>
            </a:r>
          </a:p>
          <a:p>
            <a:r>
              <a:rPr lang="en-US" altLang="ja-JP" sz="1600" dirty="0">
                <a:solidFill>
                  <a:srgbClr val="3366FF"/>
                </a:solidFill>
                <a:latin typeface="Arial"/>
                <a:cs typeface="Arial"/>
              </a:rPr>
              <a:t>Feat</a:t>
            </a:r>
            <a:r>
              <a:rPr lang="ja-JP" altLang="en-US" sz="1600" dirty="0">
                <a:solidFill>
                  <a:srgbClr val="3366FF"/>
                </a:solidFill>
                <a:latin typeface="Arial"/>
                <a:cs typeface="Arial"/>
              </a:rPr>
              <a:t>.</a:t>
            </a:r>
            <a:r>
              <a:rPr lang="en-US" altLang="ja-JP" sz="1600" dirty="0">
                <a:solidFill>
                  <a:srgbClr val="3366FF"/>
                </a:solidFill>
                <a:latin typeface="Arial"/>
                <a:cs typeface="Arial"/>
              </a:rPr>
              <a:t>780</a:t>
            </a:r>
            <a:r>
              <a:rPr lang="ja-JP" altLang="en-US" sz="1600" dirty="0">
                <a:solidFill>
                  <a:srgbClr val="3366FF"/>
                </a:solidFill>
                <a:latin typeface="Arial"/>
                <a:cs typeface="Arial"/>
              </a:rPr>
              <a:t>：</a:t>
            </a:r>
            <a:r>
              <a:rPr lang="en-US" altLang="ja-JP" sz="1600" dirty="0">
                <a:solidFill>
                  <a:srgbClr val="3366FF"/>
                </a:solidFill>
                <a:latin typeface="Arial"/>
                <a:cs typeface="Arial"/>
              </a:rPr>
              <a:t>count of course/sum count</a:t>
            </a:r>
          </a:p>
          <a:p>
            <a:r>
              <a:rPr lang="en-US" altLang="ja-JP" sz="1600" dirty="0">
                <a:latin typeface="Arial"/>
                <a:cs typeface="Arial"/>
              </a:rPr>
              <a:t>Feat</a:t>
            </a:r>
            <a:r>
              <a:rPr lang="ja-JP" altLang="en-US" sz="1600" dirty="0">
                <a:latin typeface="Arial"/>
                <a:cs typeface="Arial"/>
              </a:rPr>
              <a:t>.</a:t>
            </a:r>
            <a:r>
              <a:rPr lang="en-US" altLang="ja-JP" sz="1600" dirty="0" smtClean="0">
                <a:latin typeface="Arial"/>
                <a:cs typeface="Arial"/>
              </a:rPr>
              <a:t>781</a:t>
            </a:r>
            <a:r>
              <a:rPr lang="en-US" altLang="ja-JP" sz="1600" dirty="0">
                <a:latin typeface="Arial"/>
                <a:cs typeface="Arial"/>
              </a:rPr>
              <a:t> </a:t>
            </a:r>
            <a:r>
              <a:rPr lang="en-US" altLang="ja-JP" sz="1600" dirty="0" smtClean="0">
                <a:latin typeface="Arial"/>
                <a:cs typeface="Arial"/>
              </a:rPr>
              <a:t>average length </a:t>
            </a:r>
            <a:r>
              <a:rPr lang="en-US" altLang="ja-JP" sz="1600" dirty="0">
                <a:latin typeface="Arial"/>
                <a:cs typeface="Arial"/>
              </a:rPr>
              <a:t>of time(par day)</a:t>
            </a:r>
          </a:p>
          <a:p>
            <a:r>
              <a:rPr lang="en-US" altLang="ja-JP" sz="1600" dirty="0">
                <a:solidFill>
                  <a:srgbClr val="F79646"/>
                </a:solidFill>
                <a:latin typeface="Arial"/>
                <a:cs typeface="Arial"/>
              </a:rPr>
              <a:t>Feat</a:t>
            </a:r>
            <a:r>
              <a:rPr lang="ja-JP" altLang="en-US" sz="1600" dirty="0">
                <a:solidFill>
                  <a:srgbClr val="F79646"/>
                </a:solidFill>
                <a:latin typeface="Arial"/>
                <a:cs typeface="Arial"/>
              </a:rPr>
              <a:t>.</a:t>
            </a:r>
            <a:r>
              <a:rPr lang="en-US" altLang="ja-JP" sz="1600" dirty="0">
                <a:solidFill>
                  <a:srgbClr val="F79646"/>
                </a:solidFill>
                <a:latin typeface="Arial"/>
                <a:cs typeface="Arial"/>
              </a:rPr>
              <a:t>782〜886</a:t>
            </a:r>
            <a:r>
              <a:rPr lang="ja-JP" altLang="en-US" sz="1600" dirty="0">
                <a:solidFill>
                  <a:srgbClr val="F79646"/>
                </a:solidFill>
                <a:latin typeface="Arial"/>
                <a:cs typeface="Arial"/>
              </a:rPr>
              <a:t>：</a:t>
            </a:r>
            <a:r>
              <a:rPr lang="en-US" altLang="ja-JP" sz="1600" dirty="0">
                <a:solidFill>
                  <a:srgbClr val="F79646"/>
                </a:solidFill>
                <a:latin typeface="Arial"/>
                <a:cs typeface="Arial"/>
              </a:rPr>
              <a:t>sum of Feat</a:t>
            </a:r>
            <a:r>
              <a:rPr lang="ja-JP" altLang="en-US" sz="1600" dirty="0">
                <a:solidFill>
                  <a:srgbClr val="F79646"/>
                </a:solidFill>
                <a:latin typeface="Arial"/>
                <a:cs typeface="Arial"/>
              </a:rPr>
              <a:t>.</a:t>
            </a:r>
            <a:r>
              <a:rPr lang="en-US" altLang="ja-JP" sz="1600" dirty="0">
                <a:solidFill>
                  <a:srgbClr val="F79646"/>
                </a:solidFill>
                <a:latin typeface="Arial"/>
                <a:cs typeface="Arial"/>
              </a:rPr>
              <a:t>490〜500,697〜781</a:t>
            </a:r>
            <a:r>
              <a:rPr lang="en-US" altLang="en-US" sz="1600" dirty="0">
                <a:solidFill>
                  <a:srgbClr val="F79646"/>
                </a:solidFill>
                <a:latin typeface="Arial"/>
                <a:cs typeface="Arial"/>
              </a:rPr>
              <a:t> by username</a:t>
            </a:r>
            <a:endParaRPr lang="en-US" altLang="ja-JP" sz="1600" dirty="0">
              <a:solidFill>
                <a:srgbClr val="F79646"/>
              </a:solidFill>
              <a:latin typeface="Arial"/>
              <a:cs typeface="Arial"/>
            </a:endParaRPr>
          </a:p>
          <a:p>
            <a:r>
              <a:rPr lang="en-US" altLang="ja-JP" sz="1600" dirty="0">
                <a:solidFill>
                  <a:srgbClr val="F79646"/>
                </a:solidFill>
                <a:latin typeface="Arial"/>
                <a:cs typeface="Arial"/>
              </a:rPr>
              <a:t>Feat</a:t>
            </a:r>
            <a:r>
              <a:rPr lang="ja-JP" altLang="en-US" sz="1600" dirty="0">
                <a:solidFill>
                  <a:srgbClr val="F79646"/>
                </a:solidFill>
                <a:latin typeface="Arial"/>
                <a:cs typeface="Arial"/>
              </a:rPr>
              <a:t>.</a:t>
            </a:r>
            <a:r>
              <a:rPr lang="en-US" altLang="ja-JP" sz="1600" dirty="0">
                <a:solidFill>
                  <a:srgbClr val="F79646"/>
                </a:solidFill>
                <a:latin typeface="Arial"/>
                <a:cs typeface="Arial"/>
              </a:rPr>
              <a:t>887〜991</a:t>
            </a:r>
            <a:r>
              <a:rPr lang="ja-JP" altLang="en-US" sz="1600" dirty="0">
                <a:solidFill>
                  <a:srgbClr val="F79646"/>
                </a:solidFill>
                <a:latin typeface="Arial"/>
                <a:cs typeface="Arial"/>
              </a:rPr>
              <a:t>：</a:t>
            </a:r>
            <a:r>
              <a:rPr lang="en-US" altLang="ja-JP" sz="1600" dirty="0">
                <a:solidFill>
                  <a:srgbClr val="F79646"/>
                </a:solidFill>
                <a:latin typeface="Arial"/>
                <a:cs typeface="Arial"/>
              </a:rPr>
              <a:t>mean of Feat</a:t>
            </a:r>
            <a:r>
              <a:rPr lang="ja-JP" altLang="en-US" sz="1600" dirty="0">
                <a:solidFill>
                  <a:srgbClr val="F79646"/>
                </a:solidFill>
                <a:latin typeface="Arial"/>
                <a:cs typeface="Arial"/>
              </a:rPr>
              <a:t>.</a:t>
            </a:r>
            <a:r>
              <a:rPr lang="en-US" altLang="ja-JP" sz="1600" dirty="0">
                <a:solidFill>
                  <a:srgbClr val="F79646"/>
                </a:solidFill>
                <a:latin typeface="Arial"/>
                <a:cs typeface="Arial"/>
              </a:rPr>
              <a:t>490〜500,697〜781</a:t>
            </a:r>
            <a:r>
              <a:rPr lang="en-US" altLang="en-US" sz="1600" dirty="0">
                <a:solidFill>
                  <a:srgbClr val="F79646"/>
                </a:solidFill>
                <a:latin typeface="Arial"/>
                <a:cs typeface="Arial"/>
              </a:rPr>
              <a:t> by username</a:t>
            </a:r>
            <a:endParaRPr lang="en-US" altLang="ja-JP" sz="1600" dirty="0">
              <a:solidFill>
                <a:srgbClr val="F79646"/>
              </a:solidFill>
              <a:latin typeface="Arial"/>
              <a:cs typeface="Arial"/>
            </a:endParaRPr>
          </a:p>
          <a:p>
            <a:r>
              <a:rPr lang="en-US" altLang="ja-JP" sz="1600" dirty="0">
                <a:solidFill>
                  <a:srgbClr val="F79646"/>
                </a:solidFill>
                <a:latin typeface="Arial"/>
                <a:cs typeface="Arial"/>
              </a:rPr>
              <a:t>Feat</a:t>
            </a:r>
            <a:r>
              <a:rPr lang="ja-JP" altLang="en-US" sz="1600" dirty="0">
                <a:solidFill>
                  <a:srgbClr val="F79646"/>
                </a:solidFill>
                <a:latin typeface="Arial"/>
                <a:cs typeface="Arial"/>
              </a:rPr>
              <a:t>.</a:t>
            </a:r>
            <a:r>
              <a:rPr lang="en-US" altLang="ja-JP" sz="1600" dirty="0">
                <a:solidFill>
                  <a:srgbClr val="F79646"/>
                </a:solidFill>
                <a:latin typeface="Arial"/>
                <a:cs typeface="Arial"/>
              </a:rPr>
              <a:t>992〜1095</a:t>
            </a:r>
            <a:r>
              <a:rPr lang="ja-JP" altLang="en-US" sz="1600" dirty="0">
                <a:solidFill>
                  <a:srgbClr val="F79646"/>
                </a:solidFill>
                <a:latin typeface="Arial"/>
                <a:cs typeface="Arial"/>
              </a:rPr>
              <a:t>：</a:t>
            </a:r>
            <a:r>
              <a:rPr lang="en-US" altLang="ja-JP" sz="1600" dirty="0" err="1">
                <a:solidFill>
                  <a:srgbClr val="F79646"/>
                </a:solidFill>
                <a:latin typeface="Arial"/>
                <a:cs typeface="Arial"/>
              </a:rPr>
              <a:t>std</a:t>
            </a:r>
            <a:r>
              <a:rPr lang="en-US" altLang="ja-JP" sz="1600" dirty="0">
                <a:solidFill>
                  <a:srgbClr val="F79646"/>
                </a:solidFill>
                <a:latin typeface="Arial"/>
                <a:cs typeface="Arial"/>
              </a:rPr>
              <a:t> of Feat</a:t>
            </a:r>
            <a:r>
              <a:rPr lang="ja-JP" altLang="en-US" sz="1600" dirty="0">
                <a:solidFill>
                  <a:srgbClr val="F79646"/>
                </a:solidFill>
                <a:latin typeface="Arial"/>
                <a:cs typeface="Arial"/>
              </a:rPr>
              <a:t>.</a:t>
            </a:r>
            <a:r>
              <a:rPr lang="en-US" altLang="ja-JP" sz="1600" dirty="0">
                <a:solidFill>
                  <a:srgbClr val="F79646"/>
                </a:solidFill>
                <a:latin typeface="Arial"/>
                <a:cs typeface="Arial"/>
              </a:rPr>
              <a:t>477〜768 by username </a:t>
            </a:r>
          </a:p>
          <a:p>
            <a:r>
              <a:rPr lang="en-US" altLang="ja-JP" sz="1600" dirty="0">
                <a:solidFill>
                  <a:srgbClr val="3366FF"/>
                </a:solidFill>
                <a:latin typeface="Arial"/>
                <a:cs typeface="Arial"/>
              </a:rPr>
              <a:t>Feat</a:t>
            </a:r>
            <a:r>
              <a:rPr lang="ja-JP" altLang="en-US" sz="1600" dirty="0">
                <a:solidFill>
                  <a:srgbClr val="3366FF"/>
                </a:solidFill>
                <a:latin typeface="Arial"/>
                <a:cs typeface="Arial"/>
              </a:rPr>
              <a:t>.</a:t>
            </a:r>
            <a:r>
              <a:rPr lang="en-US" altLang="ja-JP" sz="1600" dirty="0">
                <a:solidFill>
                  <a:srgbClr val="3366FF"/>
                </a:solidFill>
                <a:latin typeface="Arial"/>
                <a:cs typeface="Arial"/>
              </a:rPr>
              <a:t>1096〜1097</a:t>
            </a:r>
            <a:r>
              <a:rPr lang="en-US" altLang="ja-JP" sz="1600" dirty="0" smtClean="0">
                <a:solidFill>
                  <a:srgbClr val="3366FF"/>
                </a:solidFill>
                <a:latin typeface="Arial"/>
                <a:cs typeface="Arial"/>
              </a:rPr>
              <a:t>: </a:t>
            </a:r>
            <a:r>
              <a:rPr lang="en-US" altLang="en-US" sz="1600" dirty="0" smtClean="0">
                <a:solidFill>
                  <a:srgbClr val="3366FF"/>
                </a:solidFill>
                <a:latin typeface="Arial"/>
                <a:cs typeface="Arial"/>
              </a:rPr>
              <a:t>count </a:t>
            </a:r>
            <a:r>
              <a:rPr lang="en-US" altLang="en-US" sz="1600" dirty="0">
                <a:solidFill>
                  <a:srgbClr val="3366FF"/>
                </a:solidFill>
                <a:latin typeface="Arial"/>
                <a:cs typeface="Arial"/>
              </a:rPr>
              <a:t>of children in course</a:t>
            </a:r>
          </a:p>
          <a:p>
            <a:r>
              <a:rPr lang="en-US" altLang="ja-JP" sz="1600" dirty="0">
                <a:solidFill>
                  <a:srgbClr val="3366FF"/>
                </a:solidFill>
                <a:latin typeface="Arial"/>
                <a:cs typeface="Arial"/>
              </a:rPr>
              <a:t>Feat</a:t>
            </a:r>
            <a:r>
              <a:rPr lang="ja-JP" altLang="en-US" sz="1600" dirty="0">
                <a:solidFill>
                  <a:srgbClr val="3366FF"/>
                </a:solidFill>
                <a:latin typeface="Arial"/>
                <a:cs typeface="Arial"/>
              </a:rPr>
              <a:t>.</a:t>
            </a:r>
            <a:r>
              <a:rPr lang="en-US" altLang="ja-JP" sz="1600" dirty="0">
                <a:solidFill>
                  <a:srgbClr val="3366FF"/>
                </a:solidFill>
                <a:latin typeface="Arial"/>
                <a:cs typeface="Arial"/>
              </a:rPr>
              <a:t>1098</a:t>
            </a:r>
            <a:r>
              <a:rPr lang="en-US" altLang="ja-JP" sz="1600" dirty="0" smtClean="0">
                <a:solidFill>
                  <a:srgbClr val="3366FF"/>
                </a:solidFill>
                <a:latin typeface="Arial"/>
                <a:cs typeface="Arial"/>
              </a:rPr>
              <a:t>: count </a:t>
            </a:r>
            <a:r>
              <a:rPr lang="en-US" altLang="ja-JP" sz="1600" dirty="0">
                <a:solidFill>
                  <a:srgbClr val="3366FF"/>
                </a:solidFill>
                <a:latin typeface="Arial"/>
                <a:cs typeface="Arial"/>
              </a:rPr>
              <a:t>of children</a:t>
            </a:r>
          </a:p>
          <a:p>
            <a:r>
              <a:rPr lang="en-US" altLang="ja-JP" sz="1600" dirty="0">
                <a:latin typeface="Arial"/>
                <a:cs typeface="Arial"/>
              </a:rPr>
              <a:t>Feat</a:t>
            </a:r>
            <a:r>
              <a:rPr lang="ja-JP" altLang="en-US" sz="1600" dirty="0">
                <a:latin typeface="Arial"/>
                <a:cs typeface="Arial"/>
              </a:rPr>
              <a:t>.</a:t>
            </a:r>
            <a:r>
              <a:rPr lang="en-US" altLang="ja-JP" sz="1600" dirty="0">
                <a:latin typeface="Arial"/>
                <a:cs typeface="Arial"/>
              </a:rPr>
              <a:t>1099</a:t>
            </a:r>
            <a:r>
              <a:rPr lang="ja-JP" altLang="en-US" sz="1600" dirty="0">
                <a:latin typeface="Arial"/>
                <a:cs typeface="Arial"/>
              </a:rPr>
              <a:t>：</a:t>
            </a:r>
            <a:r>
              <a:rPr lang="en-US" altLang="ja-JP" sz="1600" dirty="0">
                <a:latin typeface="Arial"/>
                <a:cs typeface="Arial"/>
              </a:rPr>
              <a:t>percent of children in course</a:t>
            </a:r>
          </a:p>
          <a:p>
            <a:r>
              <a:rPr lang="en-US" altLang="ja-JP" sz="1600" dirty="0">
                <a:solidFill>
                  <a:schemeClr val="accent6"/>
                </a:solidFill>
                <a:latin typeface="Arial"/>
                <a:cs typeface="Arial"/>
              </a:rPr>
              <a:t>Feat</a:t>
            </a:r>
            <a:r>
              <a:rPr lang="ja-JP" altLang="en-US" sz="1600" dirty="0">
                <a:solidFill>
                  <a:schemeClr val="accent6"/>
                </a:solidFill>
                <a:latin typeface="Arial"/>
                <a:cs typeface="Arial"/>
              </a:rPr>
              <a:t>.</a:t>
            </a:r>
            <a:r>
              <a:rPr lang="en-US" altLang="ja-JP" sz="1600" dirty="0">
                <a:solidFill>
                  <a:schemeClr val="accent6"/>
                </a:solidFill>
                <a:latin typeface="Arial"/>
                <a:cs typeface="Arial"/>
              </a:rPr>
              <a:t>1100〜1104</a:t>
            </a:r>
            <a:r>
              <a:rPr lang="ja-JP" altLang="en-US" sz="1600" dirty="0">
                <a:solidFill>
                  <a:schemeClr val="accent6"/>
                </a:solidFill>
                <a:latin typeface="Arial"/>
                <a:cs typeface="Arial"/>
              </a:rPr>
              <a:t>：</a:t>
            </a:r>
            <a:r>
              <a:rPr lang="en-US" altLang="ja-JP" sz="1600" dirty="0">
                <a:solidFill>
                  <a:schemeClr val="accent6"/>
                </a:solidFill>
                <a:latin typeface="Arial"/>
                <a:cs typeface="Arial"/>
              </a:rPr>
              <a:t>mean</a:t>
            </a:r>
            <a:r>
              <a:rPr lang="ja-JP" altLang="en-US" sz="1600" dirty="0">
                <a:solidFill>
                  <a:schemeClr val="accent6"/>
                </a:solidFill>
                <a:latin typeface="Arial"/>
                <a:cs typeface="Arial"/>
              </a:rPr>
              <a:t> </a:t>
            </a:r>
            <a:r>
              <a:rPr lang="en-US" altLang="ja-JP" sz="1600" dirty="0">
                <a:solidFill>
                  <a:schemeClr val="accent6"/>
                </a:solidFill>
                <a:latin typeface="Arial"/>
                <a:cs typeface="Arial"/>
              </a:rPr>
              <a:t>of</a:t>
            </a:r>
            <a:r>
              <a:rPr lang="ja-JP" altLang="en-US" sz="1600" dirty="0">
                <a:solidFill>
                  <a:schemeClr val="accent6"/>
                </a:solidFill>
                <a:latin typeface="Arial"/>
                <a:cs typeface="Arial"/>
              </a:rPr>
              <a:t> </a:t>
            </a:r>
            <a:r>
              <a:rPr lang="en-US" altLang="ja-JP" sz="1600" dirty="0">
                <a:solidFill>
                  <a:schemeClr val="accent6"/>
                </a:solidFill>
                <a:latin typeface="Arial"/>
                <a:cs typeface="Arial"/>
              </a:rPr>
              <a:t>Feat</a:t>
            </a:r>
            <a:r>
              <a:rPr lang="ja-JP" altLang="en-US" sz="1600" dirty="0">
                <a:solidFill>
                  <a:schemeClr val="accent6"/>
                </a:solidFill>
                <a:latin typeface="Arial"/>
                <a:cs typeface="Arial"/>
              </a:rPr>
              <a:t>.</a:t>
            </a:r>
            <a:r>
              <a:rPr lang="en-US" altLang="ja-JP" sz="1600" dirty="0">
                <a:solidFill>
                  <a:schemeClr val="accent6"/>
                </a:solidFill>
                <a:latin typeface="Arial"/>
                <a:cs typeface="Arial"/>
              </a:rPr>
              <a:t>494〜496</a:t>
            </a:r>
            <a:r>
              <a:rPr lang="ja-JP" altLang="en-US" sz="1600" dirty="0">
                <a:solidFill>
                  <a:schemeClr val="accent6"/>
                </a:solidFill>
                <a:latin typeface="Arial"/>
                <a:cs typeface="Arial"/>
              </a:rPr>
              <a:t> </a:t>
            </a:r>
            <a:r>
              <a:rPr lang="en-US" altLang="ja-JP" sz="1600" dirty="0">
                <a:solidFill>
                  <a:schemeClr val="accent6"/>
                </a:solidFill>
                <a:latin typeface="Arial"/>
                <a:cs typeface="Arial"/>
              </a:rPr>
              <a:t>by</a:t>
            </a:r>
            <a:r>
              <a:rPr lang="ja-JP" altLang="en-US" sz="1600" dirty="0">
                <a:solidFill>
                  <a:schemeClr val="accent6"/>
                </a:solidFill>
                <a:latin typeface="Arial"/>
                <a:cs typeface="Arial"/>
              </a:rPr>
              <a:t> </a:t>
            </a:r>
            <a:r>
              <a:rPr lang="en-US" altLang="ja-JP" sz="1600" dirty="0">
                <a:solidFill>
                  <a:schemeClr val="accent6"/>
                </a:solidFill>
                <a:latin typeface="Arial"/>
                <a:cs typeface="Arial"/>
              </a:rPr>
              <a:t>username</a:t>
            </a:r>
          </a:p>
          <a:p>
            <a:r>
              <a:rPr lang="en-US" altLang="ja-JP" sz="1600" dirty="0">
                <a:solidFill>
                  <a:schemeClr val="accent4"/>
                </a:solidFill>
                <a:latin typeface="Arial"/>
                <a:cs typeface="Arial"/>
              </a:rPr>
              <a:t>Feat</a:t>
            </a:r>
            <a:r>
              <a:rPr lang="ja-JP" altLang="en-US" sz="1600" dirty="0">
                <a:solidFill>
                  <a:schemeClr val="accent4"/>
                </a:solidFill>
                <a:latin typeface="Arial"/>
                <a:cs typeface="Arial"/>
              </a:rPr>
              <a:t>.</a:t>
            </a:r>
            <a:r>
              <a:rPr lang="en-US" altLang="ja-JP" sz="1600" dirty="0">
                <a:solidFill>
                  <a:schemeClr val="accent4"/>
                </a:solidFill>
                <a:latin typeface="Arial"/>
                <a:cs typeface="Arial"/>
              </a:rPr>
              <a:t>1105〜1108</a:t>
            </a:r>
            <a:r>
              <a:rPr lang="ja-JP" altLang="en-US" sz="1600" dirty="0">
                <a:solidFill>
                  <a:schemeClr val="accent4"/>
                </a:solidFill>
                <a:latin typeface="Arial"/>
                <a:cs typeface="Arial"/>
              </a:rPr>
              <a:t>：</a:t>
            </a:r>
            <a:r>
              <a:rPr lang="en-US" altLang="ja-JP" sz="1600" dirty="0">
                <a:solidFill>
                  <a:schemeClr val="accent4"/>
                </a:solidFill>
                <a:latin typeface="Arial"/>
                <a:cs typeface="Arial"/>
              </a:rPr>
              <a:t>interval of login(</a:t>
            </a:r>
            <a:r>
              <a:rPr lang="en-US" altLang="ja-JP" sz="1600" dirty="0" err="1">
                <a:solidFill>
                  <a:schemeClr val="accent4"/>
                </a:solidFill>
                <a:latin typeface="Arial"/>
                <a:cs typeface="Arial"/>
              </a:rPr>
              <a:t>max,min,mean,std</a:t>
            </a:r>
            <a:r>
              <a:rPr lang="en-US" altLang="ja-JP" sz="1600" dirty="0">
                <a:solidFill>
                  <a:schemeClr val="accent4"/>
                </a:solidFill>
                <a:latin typeface="Arial"/>
                <a:cs typeface="Arial"/>
              </a:rPr>
              <a:t>)</a:t>
            </a:r>
          </a:p>
          <a:p>
            <a:r>
              <a:rPr lang="en-US" altLang="ja-JP" sz="1600" dirty="0">
                <a:solidFill>
                  <a:srgbClr val="8064A2"/>
                </a:solidFill>
                <a:latin typeface="Arial"/>
                <a:cs typeface="Arial"/>
              </a:rPr>
              <a:t>Feat</a:t>
            </a:r>
            <a:r>
              <a:rPr lang="ja-JP" altLang="en-US" sz="1600" dirty="0">
                <a:solidFill>
                  <a:srgbClr val="8064A2"/>
                </a:solidFill>
                <a:latin typeface="Arial"/>
                <a:cs typeface="Arial"/>
              </a:rPr>
              <a:t>.</a:t>
            </a:r>
            <a:r>
              <a:rPr lang="en-US" altLang="ja-JP" sz="1600" dirty="0">
                <a:solidFill>
                  <a:srgbClr val="8064A2"/>
                </a:solidFill>
                <a:latin typeface="Arial"/>
                <a:cs typeface="Arial"/>
              </a:rPr>
              <a:t>1109〜1111</a:t>
            </a:r>
            <a:r>
              <a:rPr lang="ja-JP" altLang="en-US" sz="1600" dirty="0" smtClean="0">
                <a:solidFill>
                  <a:srgbClr val="8064A2"/>
                </a:solidFill>
                <a:latin typeface="Arial"/>
                <a:cs typeface="Arial"/>
              </a:rPr>
              <a:t>：</a:t>
            </a:r>
            <a:r>
              <a:rPr lang="en-US" altLang="ja-JP" sz="1600" dirty="0" smtClean="0">
                <a:solidFill>
                  <a:srgbClr val="8064A2"/>
                </a:solidFill>
                <a:latin typeface="Arial"/>
                <a:cs typeface="Arial"/>
              </a:rPr>
              <a:t>periods divided into three</a:t>
            </a:r>
            <a:endParaRPr lang="en-US" altLang="ja-JP" sz="1600" dirty="0">
              <a:solidFill>
                <a:srgbClr val="8064A2"/>
              </a:solidFill>
              <a:latin typeface="Arial"/>
              <a:cs typeface="Arial"/>
            </a:endParaRPr>
          </a:p>
          <a:p>
            <a:r>
              <a:rPr lang="en-US" altLang="ja-JP" sz="1600" dirty="0">
                <a:solidFill>
                  <a:srgbClr val="8064A2"/>
                </a:solidFill>
                <a:latin typeface="Arial"/>
                <a:cs typeface="Arial"/>
              </a:rPr>
              <a:t>Feat</a:t>
            </a:r>
            <a:r>
              <a:rPr lang="ja-JP" altLang="en-US" sz="1600" dirty="0">
                <a:solidFill>
                  <a:srgbClr val="8064A2"/>
                </a:solidFill>
                <a:latin typeface="Arial"/>
                <a:cs typeface="Arial"/>
              </a:rPr>
              <a:t>.</a:t>
            </a:r>
            <a:r>
              <a:rPr lang="en-US" altLang="ja-JP" sz="1600" dirty="0">
                <a:solidFill>
                  <a:srgbClr val="8064A2"/>
                </a:solidFill>
                <a:latin typeface="Arial"/>
                <a:cs typeface="Arial"/>
              </a:rPr>
              <a:t>1112〜1132</a:t>
            </a:r>
            <a:r>
              <a:rPr lang="ja-JP" altLang="en-US" sz="1600" dirty="0">
                <a:solidFill>
                  <a:srgbClr val="8064A2"/>
                </a:solidFill>
                <a:latin typeface="Arial"/>
                <a:cs typeface="Arial"/>
              </a:rPr>
              <a:t>：</a:t>
            </a:r>
            <a:r>
              <a:rPr lang="en-US" altLang="ja-JP" sz="1600" dirty="0">
                <a:solidFill>
                  <a:srgbClr val="8064A2"/>
                </a:solidFill>
                <a:latin typeface="Arial"/>
                <a:cs typeface="Arial"/>
              </a:rPr>
              <a:t>event </a:t>
            </a:r>
            <a:r>
              <a:rPr lang="en-US" altLang="ja-JP" sz="1600" dirty="0" smtClean="0">
                <a:solidFill>
                  <a:srgbClr val="8064A2"/>
                </a:solidFill>
                <a:latin typeface="Arial"/>
                <a:cs typeface="Arial"/>
              </a:rPr>
              <a:t>in divided periods</a:t>
            </a:r>
            <a:endParaRPr lang="en-US" altLang="ja-JP" sz="1600" dirty="0">
              <a:solidFill>
                <a:srgbClr val="8064A2"/>
              </a:solidFill>
              <a:latin typeface="Arial"/>
              <a:cs typeface="Arial"/>
            </a:endParaRPr>
          </a:p>
          <a:p>
            <a:endParaRPr lang="en-US" altLang="ja-JP" sz="1600" dirty="0">
              <a:latin typeface="Arial"/>
              <a:cs typeface="Arial"/>
            </a:endParaRPr>
          </a:p>
          <a:p>
            <a:endParaRPr lang="en-US" altLang="en-US" sz="1600" dirty="0">
              <a:latin typeface="Arial"/>
              <a:cs typeface="Arial"/>
            </a:endParaRPr>
          </a:p>
        </p:txBody>
      </p:sp>
    </p:spTree>
    <p:extLst>
      <p:ext uri="{BB962C8B-B14F-4D97-AF65-F5344CB8AC3E}">
        <p14:creationId xmlns:p14="http://schemas.microsoft.com/office/powerpoint/2010/main" val="14605376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latin typeface="Arial"/>
                <a:cs typeface="Arial"/>
              </a:rPr>
              <a:t>Our</a:t>
            </a:r>
            <a:r>
              <a:rPr kumimoji="1" lang="en-US" altLang="ja-JP" dirty="0" smtClean="0">
                <a:latin typeface="Arial"/>
                <a:cs typeface="Arial"/>
              </a:rPr>
              <a:t> </a:t>
            </a:r>
            <a:r>
              <a:rPr lang="en-US" altLang="ja-JP" dirty="0">
                <a:latin typeface="Arial"/>
                <a:cs typeface="Arial"/>
              </a:rPr>
              <a:t>T</a:t>
            </a:r>
            <a:r>
              <a:rPr kumimoji="1" lang="en-US" altLang="ja-JP" dirty="0" smtClean="0">
                <a:latin typeface="Arial"/>
                <a:cs typeface="Arial"/>
              </a:rPr>
              <a:t>eam </a:t>
            </a:r>
            <a:endParaRPr kumimoji="1" lang="ja-JP" altLang="en-US" dirty="0">
              <a:latin typeface="Arial"/>
              <a:cs typeface="Arial"/>
            </a:endParaRPr>
          </a:p>
        </p:txBody>
      </p:sp>
      <p:sp>
        <p:nvSpPr>
          <p:cNvPr id="3" name="コンテンツ プレースホルダー 2"/>
          <p:cNvSpPr>
            <a:spLocks noGrp="1"/>
          </p:cNvSpPr>
          <p:nvPr>
            <p:ph idx="1"/>
          </p:nvPr>
        </p:nvSpPr>
        <p:spPr/>
        <p:txBody>
          <a:bodyPr>
            <a:normAutofit fontScale="92500" lnSpcReduction="10000"/>
          </a:bodyPr>
          <a:lstStyle/>
          <a:p>
            <a:pPr marL="342900" indent="-342900">
              <a:buFont typeface="Arial"/>
              <a:buChar char="•"/>
            </a:pPr>
            <a:r>
              <a:rPr kumimoji="1" lang="en-US" altLang="ja-JP" sz="2600" dirty="0" smtClean="0">
                <a:latin typeface="Arial"/>
                <a:cs typeface="Arial"/>
              </a:rPr>
              <a:t>PC and environment</a:t>
            </a:r>
          </a:p>
          <a:p>
            <a:pPr lvl="1"/>
            <a:r>
              <a:rPr lang="en-US" altLang="ja-JP" sz="2400" dirty="0" smtClean="0">
                <a:latin typeface="Arial"/>
                <a:cs typeface="Arial"/>
              </a:rPr>
              <a:t>2 PCs (MacBook Pro Late 2013)</a:t>
            </a:r>
          </a:p>
          <a:p>
            <a:pPr lvl="1"/>
            <a:r>
              <a:rPr lang="en-US" altLang="ja-JP" sz="2400" dirty="0" smtClean="0">
                <a:latin typeface="Arial"/>
                <a:cs typeface="Arial"/>
              </a:rPr>
              <a:t>Python and R</a:t>
            </a:r>
          </a:p>
          <a:p>
            <a:pPr>
              <a:lnSpc>
                <a:spcPct val="60000"/>
              </a:lnSpc>
            </a:pPr>
            <a:endParaRPr kumimoji="1" lang="en-US" altLang="ja-JP" dirty="0">
              <a:latin typeface="Arial"/>
              <a:cs typeface="Arial"/>
            </a:endParaRPr>
          </a:p>
          <a:p>
            <a:pPr marL="342900" indent="-342900">
              <a:buFont typeface="Arial"/>
              <a:buChar char="•"/>
            </a:pPr>
            <a:r>
              <a:rPr lang="en-US" altLang="ja-JP" sz="2600" dirty="0" smtClean="0">
                <a:latin typeface="Arial"/>
                <a:cs typeface="Arial"/>
              </a:rPr>
              <a:t>Main role of our </a:t>
            </a:r>
            <a:r>
              <a:rPr lang="en-US" altLang="ja-JP" sz="2600" dirty="0">
                <a:latin typeface="Arial"/>
                <a:cs typeface="Arial"/>
              </a:rPr>
              <a:t>team</a:t>
            </a:r>
          </a:p>
          <a:p>
            <a:pPr lvl="1"/>
            <a:r>
              <a:rPr kumimoji="1" lang="en-US" altLang="ja-JP" sz="2400" dirty="0" smtClean="0">
                <a:latin typeface="Arial"/>
                <a:cs typeface="Arial"/>
              </a:rPr>
              <a:t>Programming and Idea(</a:t>
            </a:r>
            <a:r>
              <a:rPr kumimoji="1" lang="en-US" altLang="ja-JP" sz="2400" dirty="0" err="1" smtClean="0">
                <a:latin typeface="Arial"/>
                <a:cs typeface="Arial"/>
              </a:rPr>
              <a:t>Ikki</a:t>
            </a:r>
            <a:r>
              <a:rPr kumimoji="1" lang="en-US" altLang="ja-JP" sz="2400" dirty="0" smtClean="0">
                <a:latin typeface="Arial"/>
                <a:cs typeface="Arial"/>
              </a:rPr>
              <a:t>)</a:t>
            </a:r>
            <a:endParaRPr lang="en-US" altLang="ja-JP" sz="2400" dirty="0">
              <a:latin typeface="Arial"/>
              <a:cs typeface="Arial"/>
            </a:endParaRPr>
          </a:p>
          <a:p>
            <a:pPr lvl="1"/>
            <a:r>
              <a:rPr kumimoji="1" lang="en-US" altLang="ja-JP" sz="2400" dirty="0" smtClean="0">
                <a:latin typeface="Arial"/>
                <a:cs typeface="Arial"/>
              </a:rPr>
              <a:t>Idea(</a:t>
            </a:r>
            <a:r>
              <a:rPr kumimoji="1" lang="en-US" altLang="ja-JP" sz="2400" dirty="0" err="1" smtClean="0">
                <a:latin typeface="Arial"/>
                <a:cs typeface="Arial"/>
              </a:rPr>
              <a:t>Shunnosuke</a:t>
            </a:r>
            <a:r>
              <a:rPr kumimoji="1" lang="en-US" altLang="ja-JP" sz="2400" dirty="0" smtClean="0">
                <a:latin typeface="Arial"/>
                <a:cs typeface="Arial"/>
              </a:rPr>
              <a:t>)</a:t>
            </a:r>
          </a:p>
          <a:p>
            <a:pPr>
              <a:lnSpc>
                <a:spcPct val="60000"/>
              </a:lnSpc>
            </a:pPr>
            <a:endParaRPr lang="en-US" altLang="ja-JP" dirty="0" smtClean="0">
              <a:latin typeface="Arial"/>
              <a:cs typeface="Arial"/>
            </a:endParaRPr>
          </a:p>
          <a:p>
            <a:pPr marL="342900" indent="-342900">
              <a:buFont typeface="Arial"/>
              <a:buChar char="•"/>
            </a:pPr>
            <a:r>
              <a:rPr lang="en-US" altLang="ja-JP" sz="2600" dirty="0" smtClean="0">
                <a:latin typeface="Arial"/>
                <a:cs typeface="Arial"/>
              </a:rPr>
              <a:t>Pace producing </a:t>
            </a:r>
            <a:r>
              <a:rPr lang="en-US" altLang="ja-JP" sz="2600" dirty="0">
                <a:latin typeface="Arial"/>
                <a:cs typeface="Arial"/>
              </a:rPr>
              <a:t>new </a:t>
            </a:r>
            <a:r>
              <a:rPr lang="en-US" altLang="ja-JP" sz="2600" dirty="0" smtClean="0">
                <a:latin typeface="Arial"/>
                <a:cs typeface="Arial"/>
              </a:rPr>
              <a:t>models</a:t>
            </a:r>
          </a:p>
          <a:p>
            <a:pPr lvl="1"/>
            <a:r>
              <a:rPr kumimoji="1" lang="en-US" altLang="ja-JP" sz="2400" dirty="0" smtClean="0">
                <a:latin typeface="Arial"/>
                <a:cs typeface="Arial"/>
              </a:rPr>
              <a:t>One feature per a day</a:t>
            </a:r>
          </a:p>
          <a:p>
            <a:pPr lvl="1"/>
            <a:r>
              <a:rPr lang="en-US" altLang="ja-JP" sz="2400" dirty="0">
                <a:latin typeface="Arial"/>
                <a:cs typeface="Arial"/>
              </a:rPr>
              <a:t>O</a:t>
            </a:r>
            <a:r>
              <a:rPr lang="en-US" altLang="ja-JP" sz="2400" dirty="0" smtClean="0">
                <a:latin typeface="Arial"/>
                <a:cs typeface="Arial"/>
              </a:rPr>
              <a:t>ne model takes </a:t>
            </a:r>
            <a:r>
              <a:rPr lang="en-US" altLang="ja-JP" sz="2400" dirty="0">
                <a:latin typeface="Arial"/>
                <a:cs typeface="Arial"/>
              </a:rPr>
              <a:t>8 </a:t>
            </a:r>
            <a:r>
              <a:rPr lang="en-US" altLang="ja-JP" sz="2400" dirty="0" smtClean="0">
                <a:latin typeface="Arial"/>
                <a:cs typeface="Arial"/>
              </a:rPr>
              <a:t>hours </a:t>
            </a:r>
            <a:endParaRPr kumimoji="1" lang="en-US" altLang="ja-JP" sz="2400" dirty="0" smtClean="0">
              <a:latin typeface="Arial"/>
              <a:cs typeface="Arial"/>
            </a:endParaRPr>
          </a:p>
          <a:p>
            <a:pPr>
              <a:lnSpc>
                <a:spcPct val="60000"/>
              </a:lnSpc>
            </a:pPr>
            <a:endParaRPr lang="en-US" altLang="ja-JP" sz="2600" dirty="0" smtClean="0">
              <a:latin typeface="Arial"/>
              <a:cs typeface="Arial"/>
            </a:endParaRPr>
          </a:p>
          <a:p>
            <a:pPr marL="342900" indent="-342900">
              <a:buFont typeface="Arial"/>
              <a:buChar char="•"/>
            </a:pPr>
            <a:r>
              <a:rPr lang="en-US" altLang="ja-JP" sz="2600" dirty="0" smtClean="0">
                <a:latin typeface="Arial"/>
                <a:cs typeface="Arial"/>
              </a:rPr>
              <a:t>How </a:t>
            </a:r>
            <a:r>
              <a:rPr lang="en-US" altLang="ja-JP" sz="2600" dirty="0">
                <a:latin typeface="Arial"/>
                <a:cs typeface="Arial"/>
              </a:rPr>
              <a:t>to come up </a:t>
            </a:r>
            <a:r>
              <a:rPr lang="en-US" altLang="ja-JP" sz="2600" dirty="0" smtClean="0">
                <a:latin typeface="Arial"/>
                <a:cs typeface="Arial"/>
              </a:rPr>
              <a:t>with ideas</a:t>
            </a:r>
          </a:p>
          <a:p>
            <a:pPr lvl="1"/>
            <a:r>
              <a:rPr lang="en-US" altLang="ja-JP" sz="2400" dirty="0" smtClean="0">
                <a:latin typeface="Arial"/>
                <a:cs typeface="Arial"/>
              </a:rPr>
              <a:t>Visualization, Looking at raw data, Feedback</a:t>
            </a:r>
          </a:p>
          <a:p>
            <a:endParaRPr kumimoji="1" lang="en-US" altLang="ja-JP" dirty="0" smtClean="0">
              <a:latin typeface="Arial"/>
              <a:cs typeface="Arial"/>
            </a:endParaRPr>
          </a:p>
        </p:txBody>
      </p:sp>
      <p:sp>
        <p:nvSpPr>
          <p:cNvPr id="4" name="スライド番号プレースホルダー 3"/>
          <p:cNvSpPr>
            <a:spLocks noGrp="1"/>
          </p:cNvSpPr>
          <p:nvPr>
            <p:ph type="sldNum" sz="quarter" idx="12"/>
          </p:nvPr>
        </p:nvSpPr>
        <p:spPr/>
        <p:txBody>
          <a:bodyPr/>
          <a:lstStyle/>
          <a:p>
            <a:fld id="{222DB5DA-3993-6941-A4DD-FBF7FE7FC33A}" type="slidenum">
              <a:rPr kumimoji="1" lang="ja-JP" altLang="en-US" smtClean="0"/>
              <a:t>2</a:t>
            </a:fld>
            <a:endParaRPr kumimoji="1" lang="ja-JP" altLang="en-US"/>
          </a:p>
        </p:txBody>
      </p:sp>
      <p:pic>
        <p:nvPicPr>
          <p:cNvPr id="5" name="図 4" descr="Pictu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429" y="956018"/>
            <a:ext cx="3005371" cy="3005371"/>
          </a:xfrm>
          <a:prstGeom prst="rect">
            <a:avLst/>
          </a:prstGeom>
        </p:spPr>
      </p:pic>
      <p:sp>
        <p:nvSpPr>
          <p:cNvPr id="6" name="テキスト ボックス 5"/>
          <p:cNvSpPr txBox="1"/>
          <p:nvPr/>
        </p:nvSpPr>
        <p:spPr>
          <a:xfrm>
            <a:off x="5681429" y="3932848"/>
            <a:ext cx="2879364" cy="369332"/>
          </a:xfrm>
          <a:prstGeom prst="rect">
            <a:avLst/>
          </a:prstGeom>
          <a:noFill/>
        </p:spPr>
        <p:txBody>
          <a:bodyPr wrap="none" rtlCol="0">
            <a:spAutoFit/>
          </a:bodyPr>
          <a:lstStyle/>
          <a:p>
            <a:r>
              <a:rPr kumimoji="1" lang="en-US" altLang="ja-JP" dirty="0" smtClean="0">
                <a:latin typeface="Arial"/>
                <a:cs typeface="Arial"/>
              </a:rPr>
              <a:t>Python encounters in AUS</a:t>
            </a:r>
            <a:endParaRPr kumimoji="1" lang="ja-JP" altLang="en-US" dirty="0">
              <a:latin typeface="Arial"/>
              <a:cs typeface="Arial"/>
            </a:endParaRPr>
          </a:p>
        </p:txBody>
      </p:sp>
    </p:spTree>
    <p:extLst>
      <p:ext uri="{BB962C8B-B14F-4D97-AF65-F5344CB8AC3E}">
        <p14:creationId xmlns:p14="http://schemas.microsoft.com/office/powerpoint/2010/main" val="33740617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Arial"/>
                <a:cs typeface="Arial"/>
              </a:rPr>
              <a:t>Index </a:t>
            </a:r>
            <a:endParaRPr kumimoji="1" lang="ja-JP" altLang="en-US" dirty="0">
              <a:latin typeface="Arial"/>
              <a:cs typeface="Arial"/>
            </a:endParaRPr>
          </a:p>
        </p:txBody>
      </p:sp>
      <p:sp>
        <p:nvSpPr>
          <p:cNvPr id="3" name="コンテンツ プレースホルダー 2"/>
          <p:cNvSpPr>
            <a:spLocks noGrp="1"/>
          </p:cNvSpPr>
          <p:nvPr>
            <p:ph idx="1"/>
          </p:nvPr>
        </p:nvSpPr>
        <p:spPr/>
        <p:txBody>
          <a:bodyPr/>
          <a:lstStyle/>
          <a:p>
            <a:pPr marL="457200" indent="-457200">
              <a:buFont typeface="+mj-lt"/>
              <a:buAutoNum type="arabicPeriod"/>
            </a:pPr>
            <a:r>
              <a:rPr kumimoji="1" lang="en-US" altLang="ja-JP" dirty="0" smtClean="0">
                <a:latin typeface="Arial"/>
                <a:cs typeface="Arial"/>
              </a:rPr>
              <a:t>Flow of Prediction</a:t>
            </a:r>
          </a:p>
          <a:p>
            <a:pPr marL="457200" indent="-457200">
              <a:buFont typeface="+mj-lt"/>
              <a:buAutoNum type="arabicPeriod"/>
            </a:pPr>
            <a:r>
              <a:rPr kumimoji="1" lang="en-US" altLang="ja-JP" dirty="0" smtClean="0">
                <a:latin typeface="Arial"/>
                <a:cs typeface="Arial"/>
              </a:rPr>
              <a:t>Feature Engineering</a:t>
            </a:r>
          </a:p>
          <a:p>
            <a:pPr marL="1200150" lvl="1" indent="-457200"/>
            <a:r>
              <a:rPr lang="en-US" altLang="ja-JP" sz="2000" dirty="0" smtClean="0">
                <a:latin typeface="Arial"/>
                <a:cs typeface="Arial"/>
              </a:rPr>
              <a:t>Basic features</a:t>
            </a:r>
          </a:p>
          <a:p>
            <a:pPr marL="1200150" lvl="1" indent="-457200"/>
            <a:r>
              <a:rPr lang="en-US" altLang="ja-JP" sz="2000" dirty="0" smtClean="0">
                <a:latin typeface="Arial"/>
                <a:cs typeface="Arial"/>
              </a:rPr>
              <a:t>Effective features</a:t>
            </a:r>
          </a:p>
          <a:p>
            <a:pPr marL="457200" indent="-457200">
              <a:buFont typeface="+mj-lt"/>
              <a:buAutoNum type="arabicPeriod"/>
            </a:pPr>
            <a:r>
              <a:rPr lang="en-US" altLang="ja-JP" dirty="0" smtClean="0">
                <a:latin typeface="Arial"/>
                <a:cs typeface="Arial"/>
              </a:rPr>
              <a:t>Visualization </a:t>
            </a:r>
            <a:endParaRPr kumimoji="1" lang="en-US" altLang="ja-JP" sz="1600" dirty="0" smtClean="0">
              <a:latin typeface="Arial"/>
              <a:cs typeface="Arial"/>
            </a:endParaRPr>
          </a:p>
          <a:p>
            <a:pPr marL="457200" indent="-457200">
              <a:buFont typeface="+mj-lt"/>
              <a:buAutoNum type="arabicPeriod"/>
            </a:pPr>
            <a:r>
              <a:rPr lang="en-US" altLang="ja-JP" dirty="0" smtClean="0">
                <a:latin typeface="Arial"/>
                <a:cs typeface="Arial"/>
              </a:rPr>
              <a:t>Prediction Methods</a:t>
            </a:r>
          </a:p>
          <a:p>
            <a:pPr marL="1200150" lvl="1" indent="-457200"/>
            <a:r>
              <a:rPr kumimoji="1" lang="en-US" altLang="ja-JP" sz="2000" dirty="0" smtClean="0">
                <a:latin typeface="Arial"/>
                <a:cs typeface="Arial"/>
              </a:rPr>
              <a:t>Deep Learning</a:t>
            </a:r>
          </a:p>
          <a:p>
            <a:pPr marL="1200150" lvl="1" indent="-457200"/>
            <a:r>
              <a:rPr lang="en-US" altLang="ja-JP" sz="2000" dirty="0" smtClean="0">
                <a:latin typeface="Arial"/>
                <a:cs typeface="Arial"/>
              </a:rPr>
              <a:t>Logistic Regression</a:t>
            </a:r>
          </a:p>
          <a:p>
            <a:pPr marL="1200150" lvl="1" indent="-457200"/>
            <a:r>
              <a:rPr kumimoji="1" lang="en-US" altLang="ja-JP" sz="2000" dirty="0" smtClean="0">
                <a:latin typeface="Arial"/>
                <a:cs typeface="Arial"/>
              </a:rPr>
              <a:t>Factorization Machine</a:t>
            </a:r>
          </a:p>
          <a:p>
            <a:pPr marL="1200150" lvl="1" indent="-457200"/>
            <a:r>
              <a:rPr lang="en-US" altLang="ja-JP" sz="2000" dirty="0" smtClean="0">
                <a:latin typeface="Arial"/>
                <a:cs typeface="Arial"/>
              </a:rPr>
              <a:t>Gradient Boosting Decision Tree</a:t>
            </a:r>
          </a:p>
          <a:p>
            <a:pPr marL="457200" indent="-457200">
              <a:buFont typeface="+mj-lt"/>
              <a:buAutoNum type="arabicPeriod"/>
            </a:pPr>
            <a:r>
              <a:rPr kumimoji="1" lang="en-US" altLang="ja-JP" dirty="0" smtClean="0">
                <a:latin typeface="Arial"/>
                <a:cs typeface="Arial"/>
              </a:rPr>
              <a:t>Ensemble</a:t>
            </a:r>
          </a:p>
          <a:p>
            <a:pPr marL="457200" indent="-457200">
              <a:buFont typeface="+mj-lt"/>
              <a:buAutoNum type="arabicPeriod"/>
            </a:pPr>
            <a:r>
              <a:rPr lang="en-US" altLang="ja-JP" dirty="0" smtClean="0">
                <a:latin typeface="Arial"/>
                <a:cs typeface="Arial"/>
              </a:rPr>
              <a:t>Knowledge </a:t>
            </a:r>
          </a:p>
          <a:p>
            <a:pPr marL="457200" indent="-457200">
              <a:buFont typeface="+mj-lt"/>
              <a:buAutoNum type="arabicPeriod"/>
            </a:pPr>
            <a:r>
              <a:rPr lang="en-US" altLang="ja-JP" dirty="0" smtClean="0">
                <a:latin typeface="Arial"/>
                <a:cs typeface="Arial"/>
              </a:rPr>
              <a:t>Conclusions</a:t>
            </a:r>
          </a:p>
          <a:p>
            <a:pPr marL="457200" indent="-457200">
              <a:buFont typeface="+mj-lt"/>
              <a:buAutoNum type="arabicPeriod"/>
            </a:pPr>
            <a:endParaRPr kumimoji="1" lang="ja-JP" altLang="en-US" dirty="0"/>
          </a:p>
        </p:txBody>
      </p:sp>
      <p:sp>
        <p:nvSpPr>
          <p:cNvPr id="6" name="スライド番号プレースホルダー 5"/>
          <p:cNvSpPr>
            <a:spLocks noGrp="1"/>
          </p:cNvSpPr>
          <p:nvPr>
            <p:ph type="sldNum" sz="quarter" idx="12"/>
          </p:nvPr>
        </p:nvSpPr>
        <p:spPr/>
        <p:txBody>
          <a:bodyPr/>
          <a:lstStyle/>
          <a:p>
            <a:fld id="{222DB5DA-3993-6941-A4DD-FBF7FE7FC33A}" type="slidenum">
              <a:rPr kumimoji="1" lang="ja-JP" altLang="en-US" smtClean="0"/>
              <a:t>3</a:t>
            </a:fld>
            <a:endParaRPr kumimoji="1" lang="ja-JP" altLang="en-US"/>
          </a:p>
        </p:txBody>
      </p:sp>
    </p:spTree>
    <p:extLst>
      <p:ext uri="{BB962C8B-B14F-4D97-AF65-F5344CB8AC3E}">
        <p14:creationId xmlns:p14="http://schemas.microsoft.com/office/powerpoint/2010/main" val="13506216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Arial"/>
                <a:cs typeface="Arial"/>
              </a:rPr>
              <a:t>Overview of Prediction</a:t>
            </a:r>
            <a:endParaRPr kumimoji="1" lang="ja-JP" altLang="en-US" dirty="0">
              <a:latin typeface="Arial"/>
              <a:cs typeface="Arial"/>
            </a:endParaRPr>
          </a:p>
        </p:txBody>
      </p:sp>
      <p:sp>
        <p:nvSpPr>
          <p:cNvPr id="5" name="テキスト ボックス 4"/>
          <p:cNvSpPr txBox="1"/>
          <p:nvPr/>
        </p:nvSpPr>
        <p:spPr>
          <a:xfrm>
            <a:off x="527474" y="3151970"/>
            <a:ext cx="672254" cy="646331"/>
          </a:xfrm>
          <a:prstGeom prst="rect">
            <a:avLst/>
          </a:prstGeom>
          <a:noFill/>
        </p:spPr>
        <p:txBody>
          <a:bodyPr wrap="none" rtlCol="0">
            <a:spAutoFit/>
          </a:bodyPr>
          <a:lstStyle/>
          <a:p>
            <a:pPr algn="ctr"/>
            <a:r>
              <a:rPr lang="en-US" altLang="ja-JP" dirty="0" smtClean="0">
                <a:latin typeface="Arial"/>
                <a:cs typeface="Arial"/>
              </a:rPr>
              <a:t>Raw</a:t>
            </a:r>
          </a:p>
          <a:p>
            <a:pPr algn="ctr"/>
            <a:r>
              <a:rPr kumimoji="1" lang="en-US" altLang="ja-JP" dirty="0" smtClean="0">
                <a:latin typeface="Arial"/>
                <a:cs typeface="Arial"/>
              </a:rPr>
              <a:t>Data</a:t>
            </a:r>
            <a:endParaRPr kumimoji="1" lang="ja-JP" altLang="en-US" dirty="0">
              <a:latin typeface="Arial"/>
              <a:cs typeface="Arial"/>
            </a:endParaRPr>
          </a:p>
        </p:txBody>
      </p:sp>
      <p:sp>
        <p:nvSpPr>
          <p:cNvPr id="7" name="テキスト ボックス 6"/>
          <p:cNvSpPr txBox="1"/>
          <p:nvPr/>
        </p:nvSpPr>
        <p:spPr>
          <a:xfrm>
            <a:off x="1872632" y="3139415"/>
            <a:ext cx="1416711" cy="646331"/>
          </a:xfrm>
          <a:prstGeom prst="rect">
            <a:avLst/>
          </a:prstGeom>
          <a:noFill/>
        </p:spPr>
        <p:txBody>
          <a:bodyPr wrap="none" rtlCol="0">
            <a:spAutoFit/>
          </a:bodyPr>
          <a:lstStyle/>
          <a:p>
            <a:pPr algn="ctr"/>
            <a:r>
              <a:rPr kumimoji="1" lang="en-US" altLang="ja-JP" dirty="0" smtClean="0">
                <a:latin typeface="Arial"/>
                <a:cs typeface="Arial"/>
              </a:rPr>
              <a:t>Feature</a:t>
            </a:r>
          </a:p>
          <a:p>
            <a:pPr algn="ctr"/>
            <a:r>
              <a:rPr lang="en-US" altLang="ja-JP" dirty="0" smtClean="0">
                <a:latin typeface="Arial"/>
                <a:cs typeface="Arial"/>
              </a:rPr>
              <a:t>Engineering</a:t>
            </a:r>
            <a:endParaRPr kumimoji="1" lang="ja-JP" altLang="en-US" dirty="0">
              <a:latin typeface="Arial"/>
              <a:cs typeface="Arial"/>
            </a:endParaRPr>
          </a:p>
        </p:txBody>
      </p:sp>
      <p:sp>
        <p:nvSpPr>
          <p:cNvPr id="8" name="正方形/長方形 7"/>
          <p:cNvSpPr/>
          <p:nvPr/>
        </p:nvSpPr>
        <p:spPr>
          <a:xfrm>
            <a:off x="5626301" y="1163893"/>
            <a:ext cx="1442684" cy="800401"/>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626301" y="2404996"/>
            <a:ext cx="1442684" cy="800401"/>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626301" y="3785746"/>
            <a:ext cx="1442684" cy="800401"/>
          </a:xfrm>
          <a:prstGeom prst="rec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626301" y="4895815"/>
            <a:ext cx="1442684" cy="800401"/>
          </a:xfrm>
          <a:prstGeom prst="rect">
            <a:avLst/>
          </a:prstGeom>
          <a:solidFill>
            <a:srgbClr val="8EB4E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6" name="図形グループ 15"/>
          <p:cNvGrpSpPr/>
          <p:nvPr/>
        </p:nvGrpSpPr>
        <p:grpSpPr>
          <a:xfrm>
            <a:off x="6298064" y="3316924"/>
            <a:ext cx="50255" cy="333842"/>
            <a:chOff x="5942466" y="3282602"/>
            <a:chExt cx="50255" cy="333842"/>
          </a:xfrm>
        </p:grpSpPr>
        <p:sp>
          <p:nvSpPr>
            <p:cNvPr id="13" name="円/楕円 12"/>
            <p:cNvSpPr/>
            <p:nvPr/>
          </p:nvSpPr>
          <p:spPr>
            <a:xfrm>
              <a:off x="5942466" y="3282602"/>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5943146" y="3427397"/>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5947002" y="3570725"/>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7" name="正方形/長方形 16"/>
          <p:cNvSpPr/>
          <p:nvPr/>
        </p:nvSpPr>
        <p:spPr>
          <a:xfrm>
            <a:off x="7621724" y="3116692"/>
            <a:ext cx="1442684" cy="8004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6596" y="3061518"/>
            <a:ext cx="1442684" cy="8004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875370" y="3061518"/>
            <a:ext cx="1442684" cy="8004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1" name="直線矢印コネクタ 20"/>
          <p:cNvCxnSpPr>
            <a:stCxn id="18" idx="3"/>
            <a:endCxn id="19" idx="1"/>
          </p:cNvCxnSpPr>
          <p:nvPr/>
        </p:nvCxnSpPr>
        <p:spPr>
          <a:xfrm>
            <a:off x="1599280" y="3461719"/>
            <a:ext cx="27609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a:stCxn id="19" idx="3"/>
            <a:endCxn id="59" idx="1"/>
          </p:cNvCxnSpPr>
          <p:nvPr/>
        </p:nvCxnSpPr>
        <p:spPr>
          <a:xfrm flipV="1">
            <a:off x="3318054" y="1564094"/>
            <a:ext cx="476169" cy="189762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a:stCxn id="19" idx="3"/>
            <a:endCxn id="60" idx="1"/>
          </p:cNvCxnSpPr>
          <p:nvPr/>
        </p:nvCxnSpPr>
        <p:spPr>
          <a:xfrm flipV="1">
            <a:off x="3318054" y="2805197"/>
            <a:ext cx="476169" cy="65652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直線矢印コネクタ 30"/>
          <p:cNvCxnSpPr>
            <a:stCxn id="19" idx="3"/>
            <a:endCxn id="61" idx="1"/>
          </p:cNvCxnSpPr>
          <p:nvPr/>
        </p:nvCxnSpPr>
        <p:spPr>
          <a:xfrm>
            <a:off x="3318054" y="3461719"/>
            <a:ext cx="476169" cy="72422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直線矢印コネクタ 33"/>
          <p:cNvCxnSpPr>
            <a:stCxn id="19" idx="3"/>
            <a:endCxn id="62" idx="1"/>
          </p:cNvCxnSpPr>
          <p:nvPr/>
        </p:nvCxnSpPr>
        <p:spPr>
          <a:xfrm>
            <a:off x="3318054" y="3461719"/>
            <a:ext cx="476169" cy="183429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直線矢印コネクタ 36"/>
          <p:cNvCxnSpPr>
            <a:stCxn id="10" idx="3"/>
            <a:endCxn id="17" idx="1"/>
          </p:cNvCxnSpPr>
          <p:nvPr/>
        </p:nvCxnSpPr>
        <p:spPr>
          <a:xfrm flipV="1">
            <a:off x="7068985" y="3516893"/>
            <a:ext cx="552739" cy="66905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直線矢印コネクタ 39"/>
          <p:cNvCxnSpPr>
            <a:stCxn id="11" idx="3"/>
            <a:endCxn id="17" idx="1"/>
          </p:cNvCxnSpPr>
          <p:nvPr/>
        </p:nvCxnSpPr>
        <p:spPr>
          <a:xfrm flipV="1">
            <a:off x="7068985" y="3516893"/>
            <a:ext cx="552739" cy="177912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直線矢印コネクタ 42"/>
          <p:cNvCxnSpPr>
            <a:stCxn id="9" idx="3"/>
            <a:endCxn id="17" idx="1"/>
          </p:cNvCxnSpPr>
          <p:nvPr/>
        </p:nvCxnSpPr>
        <p:spPr>
          <a:xfrm>
            <a:off x="7068985" y="2805197"/>
            <a:ext cx="552739" cy="71169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a:stCxn id="8" idx="3"/>
            <a:endCxn id="17" idx="1"/>
          </p:cNvCxnSpPr>
          <p:nvPr/>
        </p:nvCxnSpPr>
        <p:spPr>
          <a:xfrm>
            <a:off x="7068985" y="1564094"/>
            <a:ext cx="552739" cy="1952799"/>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テキスト ボックス 48"/>
          <p:cNvSpPr txBox="1"/>
          <p:nvPr/>
        </p:nvSpPr>
        <p:spPr>
          <a:xfrm>
            <a:off x="7723699" y="3209124"/>
            <a:ext cx="1255084" cy="646331"/>
          </a:xfrm>
          <a:prstGeom prst="rect">
            <a:avLst/>
          </a:prstGeom>
          <a:noFill/>
        </p:spPr>
        <p:txBody>
          <a:bodyPr wrap="none" rtlCol="0">
            <a:spAutoFit/>
          </a:bodyPr>
          <a:lstStyle/>
          <a:p>
            <a:pPr algn="ctr"/>
            <a:r>
              <a:rPr kumimoji="1" lang="en-US" altLang="ja-JP" dirty="0" smtClean="0">
                <a:latin typeface="Arial"/>
                <a:cs typeface="Arial"/>
              </a:rPr>
              <a:t>Ensemble</a:t>
            </a:r>
          </a:p>
          <a:p>
            <a:r>
              <a:rPr lang="en-US" altLang="ja-JP" dirty="0" smtClean="0">
                <a:latin typeface="Arial"/>
                <a:cs typeface="Arial"/>
              </a:rPr>
              <a:t>model</a:t>
            </a:r>
            <a:endParaRPr kumimoji="1" lang="ja-JP" altLang="en-US" dirty="0">
              <a:latin typeface="Arial"/>
              <a:cs typeface="Arial"/>
            </a:endParaRPr>
          </a:p>
        </p:txBody>
      </p:sp>
      <p:sp>
        <p:nvSpPr>
          <p:cNvPr id="50" name="テキスト ボックス 49"/>
          <p:cNvSpPr txBox="1"/>
          <p:nvPr/>
        </p:nvSpPr>
        <p:spPr>
          <a:xfrm>
            <a:off x="5833128" y="1379428"/>
            <a:ext cx="1040820" cy="369332"/>
          </a:xfrm>
          <a:prstGeom prst="rect">
            <a:avLst/>
          </a:prstGeom>
          <a:noFill/>
        </p:spPr>
        <p:txBody>
          <a:bodyPr wrap="none" rtlCol="0">
            <a:spAutoFit/>
          </a:bodyPr>
          <a:lstStyle/>
          <a:p>
            <a:r>
              <a:rPr kumimoji="1" lang="en-US" altLang="ja-JP" dirty="0" smtClean="0">
                <a:latin typeface="Arial"/>
                <a:cs typeface="Arial"/>
              </a:rPr>
              <a:t>GBDT 1</a:t>
            </a:r>
            <a:endParaRPr kumimoji="1" lang="ja-JP" altLang="en-US" dirty="0">
              <a:latin typeface="Arial"/>
              <a:cs typeface="Arial"/>
            </a:endParaRPr>
          </a:p>
        </p:txBody>
      </p:sp>
      <p:sp>
        <p:nvSpPr>
          <p:cNvPr id="51" name="テキスト ボックス 50"/>
          <p:cNvSpPr txBox="1"/>
          <p:nvPr/>
        </p:nvSpPr>
        <p:spPr>
          <a:xfrm>
            <a:off x="5815964" y="2620531"/>
            <a:ext cx="1040820" cy="369332"/>
          </a:xfrm>
          <a:prstGeom prst="rect">
            <a:avLst/>
          </a:prstGeom>
          <a:noFill/>
        </p:spPr>
        <p:txBody>
          <a:bodyPr wrap="none" rtlCol="0">
            <a:spAutoFit/>
          </a:bodyPr>
          <a:lstStyle/>
          <a:p>
            <a:r>
              <a:rPr kumimoji="1" lang="en-US" altLang="ja-JP" dirty="0" smtClean="0">
                <a:latin typeface="Arial"/>
                <a:cs typeface="Arial"/>
              </a:rPr>
              <a:t>GBDT 2</a:t>
            </a:r>
            <a:endParaRPr kumimoji="1" lang="ja-JP" altLang="en-US" dirty="0">
              <a:latin typeface="Arial"/>
              <a:cs typeface="Arial"/>
            </a:endParaRPr>
          </a:p>
        </p:txBody>
      </p:sp>
      <p:sp>
        <p:nvSpPr>
          <p:cNvPr id="52" name="テキスト ボックス 51"/>
          <p:cNvSpPr txBox="1"/>
          <p:nvPr/>
        </p:nvSpPr>
        <p:spPr>
          <a:xfrm>
            <a:off x="5708444" y="4001281"/>
            <a:ext cx="1250237" cy="369332"/>
          </a:xfrm>
          <a:prstGeom prst="rect">
            <a:avLst/>
          </a:prstGeom>
          <a:noFill/>
        </p:spPr>
        <p:txBody>
          <a:bodyPr wrap="none" rtlCol="0">
            <a:spAutoFit/>
          </a:bodyPr>
          <a:lstStyle/>
          <a:p>
            <a:r>
              <a:rPr kumimoji="1" lang="en-US" altLang="ja-JP" dirty="0" smtClean="0">
                <a:latin typeface="Arial"/>
                <a:cs typeface="Arial"/>
              </a:rPr>
              <a:t>GBDT n-1</a:t>
            </a:r>
            <a:endParaRPr kumimoji="1" lang="ja-JP" altLang="en-US" dirty="0">
              <a:latin typeface="Arial"/>
              <a:cs typeface="Arial"/>
            </a:endParaRPr>
          </a:p>
        </p:txBody>
      </p:sp>
      <p:sp>
        <p:nvSpPr>
          <p:cNvPr id="53" name="テキスト ボックス 52"/>
          <p:cNvSpPr txBox="1"/>
          <p:nvPr/>
        </p:nvSpPr>
        <p:spPr>
          <a:xfrm>
            <a:off x="5863600" y="5111350"/>
            <a:ext cx="1033719" cy="369332"/>
          </a:xfrm>
          <a:prstGeom prst="rect">
            <a:avLst/>
          </a:prstGeom>
          <a:noFill/>
        </p:spPr>
        <p:txBody>
          <a:bodyPr wrap="none" rtlCol="0">
            <a:spAutoFit/>
          </a:bodyPr>
          <a:lstStyle/>
          <a:p>
            <a:r>
              <a:rPr kumimoji="1" lang="en-US" altLang="ja-JP" dirty="0" smtClean="0">
                <a:latin typeface="Arial"/>
                <a:cs typeface="Arial"/>
              </a:rPr>
              <a:t>GBDT n</a:t>
            </a:r>
            <a:endParaRPr kumimoji="1" lang="ja-JP" altLang="en-US" dirty="0">
              <a:latin typeface="Arial"/>
              <a:cs typeface="Arial"/>
            </a:endParaRPr>
          </a:p>
        </p:txBody>
      </p:sp>
      <p:sp>
        <p:nvSpPr>
          <p:cNvPr id="59" name="正方形/長方形 58"/>
          <p:cNvSpPr/>
          <p:nvPr/>
        </p:nvSpPr>
        <p:spPr>
          <a:xfrm>
            <a:off x="3794223" y="1163893"/>
            <a:ext cx="1442684" cy="800401"/>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794223" y="2404996"/>
            <a:ext cx="1442684" cy="800401"/>
          </a:xfrm>
          <a:prstGeom prst="rect">
            <a:avLst/>
          </a:prstGeom>
          <a:solidFill>
            <a:srgbClr val="CC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3794223" y="3785746"/>
            <a:ext cx="1442684" cy="800401"/>
          </a:xfrm>
          <a:prstGeom prst="rec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3794223" y="4895815"/>
            <a:ext cx="1442684" cy="800401"/>
          </a:xfrm>
          <a:prstGeom prst="rect">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63" name="図形グループ 62"/>
          <p:cNvGrpSpPr/>
          <p:nvPr/>
        </p:nvGrpSpPr>
        <p:grpSpPr>
          <a:xfrm>
            <a:off x="4465986" y="3316924"/>
            <a:ext cx="50255" cy="333842"/>
            <a:chOff x="5942466" y="3282602"/>
            <a:chExt cx="50255" cy="333842"/>
          </a:xfrm>
        </p:grpSpPr>
        <p:sp>
          <p:nvSpPr>
            <p:cNvPr id="64" name="円/楕円 63"/>
            <p:cNvSpPr/>
            <p:nvPr/>
          </p:nvSpPr>
          <p:spPr>
            <a:xfrm>
              <a:off x="5942466" y="3282602"/>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5" name="円/楕円 64"/>
            <p:cNvSpPr/>
            <p:nvPr/>
          </p:nvSpPr>
          <p:spPr>
            <a:xfrm>
              <a:off x="5943146" y="3427397"/>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6" name="円/楕円 65"/>
            <p:cNvSpPr/>
            <p:nvPr/>
          </p:nvSpPr>
          <p:spPr>
            <a:xfrm>
              <a:off x="5947002" y="3570725"/>
              <a:ext cx="45719" cy="45719"/>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67" name="テキスト ボックス 66"/>
          <p:cNvSpPr txBox="1"/>
          <p:nvPr/>
        </p:nvSpPr>
        <p:spPr>
          <a:xfrm>
            <a:off x="4089358" y="1379428"/>
            <a:ext cx="864765" cy="369332"/>
          </a:xfrm>
          <a:prstGeom prst="rect">
            <a:avLst/>
          </a:prstGeom>
          <a:noFill/>
        </p:spPr>
        <p:txBody>
          <a:bodyPr wrap="none" rtlCol="0">
            <a:spAutoFit/>
          </a:bodyPr>
          <a:lstStyle/>
          <a:p>
            <a:r>
              <a:rPr lang="en-US" altLang="ja-JP" dirty="0" smtClean="0">
                <a:latin typeface="Arial"/>
                <a:cs typeface="Arial"/>
              </a:rPr>
              <a:t>Data 1</a:t>
            </a:r>
            <a:endParaRPr kumimoji="1" lang="ja-JP" altLang="en-US" dirty="0">
              <a:latin typeface="Arial"/>
              <a:cs typeface="Arial"/>
            </a:endParaRPr>
          </a:p>
        </p:txBody>
      </p:sp>
      <p:sp>
        <p:nvSpPr>
          <p:cNvPr id="68" name="テキスト ボックス 67"/>
          <p:cNvSpPr txBox="1"/>
          <p:nvPr/>
        </p:nvSpPr>
        <p:spPr>
          <a:xfrm>
            <a:off x="4089358" y="2620531"/>
            <a:ext cx="864765" cy="369332"/>
          </a:xfrm>
          <a:prstGeom prst="rect">
            <a:avLst/>
          </a:prstGeom>
          <a:noFill/>
        </p:spPr>
        <p:txBody>
          <a:bodyPr wrap="none" rtlCol="0">
            <a:spAutoFit/>
          </a:bodyPr>
          <a:lstStyle/>
          <a:p>
            <a:r>
              <a:rPr lang="en-US" altLang="ja-JP" dirty="0" smtClean="0">
                <a:latin typeface="Arial"/>
                <a:cs typeface="Arial"/>
              </a:rPr>
              <a:t>Data 2</a:t>
            </a:r>
            <a:endParaRPr kumimoji="1" lang="ja-JP" altLang="en-US" dirty="0">
              <a:latin typeface="Arial"/>
              <a:cs typeface="Arial"/>
            </a:endParaRPr>
          </a:p>
        </p:txBody>
      </p:sp>
      <p:sp>
        <p:nvSpPr>
          <p:cNvPr id="69" name="テキスト ボックス 68"/>
          <p:cNvSpPr txBox="1"/>
          <p:nvPr/>
        </p:nvSpPr>
        <p:spPr>
          <a:xfrm>
            <a:off x="3984326" y="4001281"/>
            <a:ext cx="1070012" cy="369332"/>
          </a:xfrm>
          <a:prstGeom prst="rect">
            <a:avLst/>
          </a:prstGeom>
          <a:noFill/>
        </p:spPr>
        <p:txBody>
          <a:bodyPr wrap="none" rtlCol="0">
            <a:spAutoFit/>
          </a:bodyPr>
          <a:lstStyle/>
          <a:p>
            <a:r>
              <a:rPr lang="en-US" altLang="ja-JP" dirty="0" smtClean="0">
                <a:latin typeface="Arial"/>
                <a:cs typeface="Arial"/>
              </a:rPr>
              <a:t>Data n-1</a:t>
            </a:r>
            <a:endParaRPr kumimoji="1" lang="ja-JP" altLang="en-US" dirty="0">
              <a:latin typeface="Arial"/>
              <a:cs typeface="Arial"/>
            </a:endParaRPr>
          </a:p>
        </p:txBody>
      </p:sp>
      <p:sp>
        <p:nvSpPr>
          <p:cNvPr id="70" name="テキスト ボックス 69"/>
          <p:cNvSpPr txBox="1"/>
          <p:nvPr/>
        </p:nvSpPr>
        <p:spPr>
          <a:xfrm>
            <a:off x="4065850" y="5111350"/>
            <a:ext cx="864765" cy="369332"/>
          </a:xfrm>
          <a:prstGeom prst="rect">
            <a:avLst/>
          </a:prstGeom>
          <a:noFill/>
        </p:spPr>
        <p:txBody>
          <a:bodyPr wrap="none" rtlCol="0">
            <a:spAutoFit/>
          </a:bodyPr>
          <a:lstStyle/>
          <a:p>
            <a:r>
              <a:rPr lang="en-US" altLang="ja-JP" dirty="0" smtClean="0">
                <a:latin typeface="Arial"/>
                <a:cs typeface="Arial"/>
              </a:rPr>
              <a:t>Data n</a:t>
            </a:r>
            <a:endParaRPr kumimoji="1" lang="ja-JP" altLang="en-US" dirty="0">
              <a:latin typeface="Arial"/>
              <a:cs typeface="Arial"/>
            </a:endParaRPr>
          </a:p>
        </p:txBody>
      </p:sp>
      <p:sp>
        <p:nvSpPr>
          <p:cNvPr id="77" name="テキスト ボックス 76"/>
          <p:cNvSpPr txBox="1"/>
          <p:nvPr/>
        </p:nvSpPr>
        <p:spPr>
          <a:xfrm>
            <a:off x="3490667" y="5770232"/>
            <a:ext cx="2185176" cy="369332"/>
          </a:xfrm>
          <a:prstGeom prst="rect">
            <a:avLst/>
          </a:prstGeom>
          <a:noFill/>
        </p:spPr>
        <p:txBody>
          <a:bodyPr wrap="none" rtlCol="0">
            <a:spAutoFit/>
          </a:bodyPr>
          <a:lstStyle/>
          <a:p>
            <a:r>
              <a:rPr kumimoji="1" lang="en-US" altLang="ja-JP" b="1" dirty="0" smtClean="0">
                <a:solidFill>
                  <a:srgbClr val="FF0000"/>
                </a:solidFill>
                <a:latin typeface="Arial"/>
                <a:cs typeface="Arial"/>
              </a:rPr>
              <a:t>Different Features</a:t>
            </a:r>
            <a:endParaRPr kumimoji="1" lang="ja-JP" altLang="en-US" b="1" dirty="0">
              <a:solidFill>
                <a:srgbClr val="FF0000"/>
              </a:solidFill>
              <a:latin typeface="Arial"/>
              <a:cs typeface="Arial"/>
            </a:endParaRPr>
          </a:p>
        </p:txBody>
      </p:sp>
      <p:cxnSp>
        <p:nvCxnSpPr>
          <p:cNvPr id="78" name="直線矢印コネクタ 77"/>
          <p:cNvCxnSpPr>
            <a:stCxn id="62" idx="3"/>
            <a:endCxn id="11" idx="1"/>
          </p:cNvCxnSpPr>
          <p:nvPr/>
        </p:nvCxnSpPr>
        <p:spPr>
          <a:xfrm>
            <a:off x="5236907" y="5296016"/>
            <a:ext cx="38939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直線矢印コネクタ 80"/>
          <p:cNvCxnSpPr>
            <a:stCxn id="61" idx="3"/>
            <a:endCxn id="10" idx="1"/>
          </p:cNvCxnSpPr>
          <p:nvPr/>
        </p:nvCxnSpPr>
        <p:spPr>
          <a:xfrm>
            <a:off x="5236907" y="4185947"/>
            <a:ext cx="38939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直線矢印コネクタ 83"/>
          <p:cNvCxnSpPr>
            <a:stCxn id="60" idx="3"/>
            <a:endCxn id="9" idx="1"/>
          </p:cNvCxnSpPr>
          <p:nvPr/>
        </p:nvCxnSpPr>
        <p:spPr>
          <a:xfrm>
            <a:off x="5236907" y="2805197"/>
            <a:ext cx="38939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7" name="直線矢印コネクタ 86"/>
          <p:cNvCxnSpPr>
            <a:stCxn id="59" idx="3"/>
            <a:endCxn id="8" idx="1"/>
          </p:cNvCxnSpPr>
          <p:nvPr/>
        </p:nvCxnSpPr>
        <p:spPr>
          <a:xfrm>
            <a:off x="5236907" y="1564094"/>
            <a:ext cx="38939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スライド番号プレースホルダー 89"/>
          <p:cNvSpPr>
            <a:spLocks noGrp="1"/>
          </p:cNvSpPr>
          <p:nvPr>
            <p:ph type="sldNum" sz="quarter" idx="12"/>
          </p:nvPr>
        </p:nvSpPr>
        <p:spPr/>
        <p:txBody>
          <a:bodyPr/>
          <a:lstStyle/>
          <a:p>
            <a:fld id="{222DB5DA-3993-6941-A4DD-FBF7FE7FC33A}" type="slidenum">
              <a:rPr kumimoji="1" lang="ja-JP" altLang="en-US" smtClean="0"/>
              <a:t>4</a:t>
            </a:fld>
            <a:endParaRPr kumimoji="1" lang="ja-JP" altLang="en-US"/>
          </a:p>
        </p:txBody>
      </p:sp>
    </p:spTree>
    <p:extLst>
      <p:ext uri="{BB962C8B-B14F-4D97-AF65-F5344CB8AC3E}">
        <p14:creationId xmlns:p14="http://schemas.microsoft.com/office/powerpoint/2010/main" val="20229295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図形グループ 2"/>
          <p:cNvGrpSpPr/>
          <p:nvPr/>
        </p:nvGrpSpPr>
        <p:grpSpPr>
          <a:xfrm>
            <a:off x="119505" y="846612"/>
            <a:ext cx="8950863" cy="5979487"/>
            <a:chOff x="201349" y="172606"/>
            <a:chExt cx="8735492" cy="6696512"/>
          </a:xfrm>
        </p:grpSpPr>
        <p:sp>
          <p:nvSpPr>
            <p:cNvPr id="4" name="正方形/長方形 3"/>
            <p:cNvSpPr/>
            <p:nvPr/>
          </p:nvSpPr>
          <p:spPr>
            <a:xfrm>
              <a:off x="201349" y="862491"/>
              <a:ext cx="4321281" cy="584850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916862" y="172606"/>
              <a:ext cx="3274749" cy="654899"/>
            </a:xfrm>
            <a:prstGeom prst="rect">
              <a:avLst/>
            </a:prstGeom>
            <a:noFill/>
          </p:spPr>
          <p:txBody>
            <a:bodyPr wrap="square" rtlCol="0">
              <a:spAutoFit/>
            </a:bodyPr>
            <a:lstStyle/>
            <a:p>
              <a:r>
                <a:rPr kumimoji="1" lang="en-US" altLang="ja-JP" sz="3200" b="1" dirty="0" smtClean="0">
                  <a:latin typeface="Arial"/>
                  <a:cs typeface="Arial"/>
                </a:rPr>
                <a:t>Basic Features</a:t>
              </a:r>
              <a:endParaRPr kumimoji="1" lang="ja-JP" altLang="en-US" sz="3200" b="1" dirty="0">
                <a:latin typeface="Arial"/>
                <a:cs typeface="Arial"/>
              </a:endParaRPr>
            </a:p>
          </p:txBody>
        </p:sp>
        <p:sp>
          <p:nvSpPr>
            <p:cNvPr id="10" name="正方形/長方形 9"/>
            <p:cNvSpPr/>
            <p:nvPr/>
          </p:nvSpPr>
          <p:spPr>
            <a:xfrm>
              <a:off x="4731792" y="862492"/>
              <a:ext cx="4205049" cy="5848508"/>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テキスト ボックス 11"/>
            <p:cNvSpPr txBox="1"/>
            <p:nvPr/>
          </p:nvSpPr>
          <p:spPr>
            <a:xfrm>
              <a:off x="5082847" y="193218"/>
              <a:ext cx="3742470" cy="654899"/>
            </a:xfrm>
            <a:prstGeom prst="rect">
              <a:avLst/>
            </a:prstGeom>
            <a:noFill/>
          </p:spPr>
          <p:txBody>
            <a:bodyPr wrap="square" rtlCol="0">
              <a:spAutoFit/>
            </a:bodyPr>
            <a:lstStyle/>
            <a:p>
              <a:r>
                <a:rPr kumimoji="1" lang="en-US" altLang="ja-JP" sz="3200" b="1" dirty="0" smtClean="0">
                  <a:solidFill>
                    <a:srgbClr val="FF0000"/>
                  </a:solidFill>
                  <a:latin typeface="Arial"/>
                  <a:cs typeface="Arial"/>
                </a:rPr>
                <a:t>Effective Features</a:t>
              </a:r>
              <a:endParaRPr kumimoji="1" lang="ja-JP" altLang="en-US" sz="3200" b="1" dirty="0">
                <a:solidFill>
                  <a:srgbClr val="FF0000"/>
                </a:solidFill>
                <a:latin typeface="Arial"/>
                <a:cs typeface="Arial"/>
              </a:endParaRPr>
            </a:p>
          </p:txBody>
        </p:sp>
        <p:sp>
          <p:nvSpPr>
            <p:cNvPr id="13" name="正方形/長方形 12"/>
            <p:cNvSpPr/>
            <p:nvPr/>
          </p:nvSpPr>
          <p:spPr>
            <a:xfrm>
              <a:off x="385857" y="1034874"/>
              <a:ext cx="3987186" cy="1740470"/>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385858" y="4484927"/>
              <a:ext cx="3987185" cy="2042661"/>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l</a:t>
              </a:r>
              <a:endParaRPr kumimoji="1" lang="ja-JP" altLang="en-US" dirty="0"/>
            </a:p>
          </p:txBody>
        </p:sp>
        <p:sp>
          <p:nvSpPr>
            <p:cNvPr id="15" name="正方形/長方形 14"/>
            <p:cNvSpPr/>
            <p:nvPr/>
          </p:nvSpPr>
          <p:spPr>
            <a:xfrm>
              <a:off x="385858" y="2976365"/>
              <a:ext cx="3987186" cy="1156930"/>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テキスト ボックス 16"/>
            <p:cNvSpPr txBox="1"/>
            <p:nvPr/>
          </p:nvSpPr>
          <p:spPr>
            <a:xfrm>
              <a:off x="1781173" y="890144"/>
              <a:ext cx="1156311" cy="390641"/>
            </a:xfrm>
            <a:prstGeom prst="rect">
              <a:avLst/>
            </a:prstGeom>
            <a:solidFill>
              <a:srgbClr val="FFFFFF"/>
            </a:solidFill>
            <a:ln>
              <a:solidFill>
                <a:srgbClr val="000000"/>
              </a:solidFill>
            </a:ln>
          </p:spPr>
          <p:txBody>
            <a:bodyPr wrap="square" rtlCol="0">
              <a:spAutoFit/>
            </a:bodyPr>
            <a:lstStyle/>
            <a:p>
              <a:pPr algn="ctr">
                <a:lnSpc>
                  <a:spcPct val="80000"/>
                </a:lnSpc>
              </a:pPr>
              <a:r>
                <a:rPr kumimoji="1" lang="en-US" altLang="ja-JP" sz="2000" b="1" dirty="0" smtClean="0">
                  <a:latin typeface="Arial"/>
                  <a:cs typeface="Arial"/>
                </a:rPr>
                <a:t>count</a:t>
              </a:r>
              <a:endParaRPr kumimoji="1" lang="ja-JP" altLang="en-US" sz="2000" b="1" dirty="0">
                <a:latin typeface="Arial"/>
                <a:cs typeface="Arial"/>
              </a:endParaRPr>
            </a:p>
          </p:txBody>
        </p:sp>
        <p:sp>
          <p:nvSpPr>
            <p:cNvPr id="19" name="テキスト ボックス 18"/>
            <p:cNvSpPr txBox="1"/>
            <p:nvPr/>
          </p:nvSpPr>
          <p:spPr>
            <a:xfrm>
              <a:off x="1122867" y="2832997"/>
              <a:ext cx="2574786" cy="413620"/>
            </a:xfrm>
            <a:prstGeom prst="rect">
              <a:avLst/>
            </a:prstGeom>
            <a:solidFill>
              <a:srgbClr val="FFFFFF"/>
            </a:solidFill>
            <a:ln>
              <a:solidFill>
                <a:srgbClr val="000000"/>
              </a:solidFill>
            </a:ln>
          </p:spPr>
          <p:txBody>
            <a:bodyPr wrap="square" rtlCol="0">
              <a:spAutoFit/>
            </a:bodyPr>
            <a:lstStyle/>
            <a:p>
              <a:pPr algn="ctr"/>
              <a:r>
                <a:rPr lang="en-US" altLang="ja-JP" b="1" dirty="0" smtClean="0">
                  <a:latin typeface="Arial"/>
                  <a:cs typeface="Arial"/>
                </a:rPr>
                <a:t>Dummy Variables</a:t>
              </a:r>
              <a:endParaRPr kumimoji="1" lang="ja-JP" altLang="en-US" b="1" dirty="0">
                <a:latin typeface="Arial"/>
                <a:cs typeface="Arial"/>
              </a:endParaRPr>
            </a:p>
          </p:txBody>
        </p:sp>
        <p:sp>
          <p:nvSpPr>
            <p:cNvPr id="20" name="テキスト ボックス 19"/>
            <p:cNvSpPr txBox="1"/>
            <p:nvPr/>
          </p:nvSpPr>
          <p:spPr>
            <a:xfrm>
              <a:off x="1548846" y="4275952"/>
              <a:ext cx="1533358" cy="387769"/>
            </a:xfrm>
            <a:prstGeom prst="rect">
              <a:avLst/>
            </a:prstGeom>
            <a:solidFill>
              <a:srgbClr val="FFFFFF"/>
            </a:solidFill>
            <a:ln>
              <a:solidFill>
                <a:srgbClr val="000000"/>
              </a:solidFill>
            </a:ln>
          </p:spPr>
          <p:txBody>
            <a:bodyPr wrap="square" rtlCol="0">
              <a:spAutoFit/>
            </a:bodyPr>
            <a:lstStyle/>
            <a:p>
              <a:pPr algn="ctr">
                <a:lnSpc>
                  <a:spcPct val="90000"/>
                </a:lnSpc>
              </a:pPr>
              <a:r>
                <a:rPr kumimoji="1" lang="en-US" altLang="ja-JP" b="1" dirty="0" smtClean="0">
                  <a:latin typeface="Arial"/>
                  <a:cs typeface="Arial"/>
                </a:rPr>
                <a:t>time</a:t>
              </a:r>
              <a:endParaRPr kumimoji="1" lang="ja-JP" altLang="en-US" b="1" dirty="0">
                <a:latin typeface="Arial"/>
                <a:cs typeface="Arial"/>
              </a:endParaRPr>
            </a:p>
          </p:txBody>
        </p:sp>
        <p:sp>
          <p:nvSpPr>
            <p:cNvPr id="21" name="正方形/長方形 20"/>
            <p:cNvSpPr/>
            <p:nvPr/>
          </p:nvSpPr>
          <p:spPr>
            <a:xfrm>
              <a:off x="4939126" y="1034875"/>
              <a:ext cx="3796366" cy="2527722"/>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l</a:t>
              </a:r>
              <a:endParaRPr kumimoji="1" lang="ja-JP" altLang="en-US" dirty="0"/>
            </a:p>
          </p:txBody>
        </p:sp>
        <p:sp>
          <p:nvSpPr>
            <p:cNvPr id="22" name="正方形/長方形 21"/>
            <p:cNvSpPr/>
            <p:nvPr/>
          </p:nvSpPr>
          <p:spPr>
            <a:xfrm>
              <a:off x="4939126" y="3894945"/>
              <a:ext cx="3796366" cy="2632643"/>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l</a:t>
              </a:r>
              <a:endParaRPr kumimoji="1" lang="ja-JP" altLang="en-US" dirty="0"/>
            </a:p>
          </p:txBody>
        </p:sp>
        <p:sp>
          <p:nvSpPr>
            <p:cNvPr id="23" name="テキスト ボックス 22"/>
            <p:cNvSpPr txBox="1"/>
            <p:nvPr/>
          </p:nvSpPr>
          <p:spPr>
            <a:xfrm>
              <a:off x="5691387" y="916708"/>
              <a:ext cx="2459836" cy="361917"/>
            </a:xfrm>
            <a:prstGeom prst="rect">
              <a:avLst/>
            </a:prstGeom>
            <a:solidFill>
              <a:srgbClr val="FFFFFF"/>
            </a:solidFill>
            <a:ln>
              <a:solidFill>
                <a:srgbClr val="000000"/>
              </a:solidFill>
            </a:ln>
          </p:spPr>
          <p:txBody>
            <a:bodyPr wrap="square" rtlCol="0">
              <a:spAutoFit/>
            </a:bodyPr>
            <a:lstStyle/>
            <a:p>
              <a:pPr algn="ctr">
                <a:lnSpc>
                  <a:spcPct val="80000"/>
                </a:lnSpc>
              </a:pPr>
              <a:r>
                <a:rPr kumimoji="1" lang="en-US" altLang="ja-JP" b="1" dirty="0" err="1" smtClean="0">
                  <a:latin typeface="Arial"/>
                  <a:cs typeface="Arial"/>
                </a:rPr>
                <a:t>Groupby</a:t>
              </a:r>
              <a:r>
                <a:rPr kumimoji="1" lang="en-US" altLang="ja-JP" b="1" dirty="0" smtClean="0">
                  <a:latin typeface="Arial"/>
                  <a:cs typeface="Arial"/>
                </a:rPr>
                <a:t> username</a:t>
              </a:r>
              <a:endParaRPr kumimoji="1" lang="ja-JP" altLang="en-US" b="1" dirty="0">
                <a:latin typeface="Arial"/>
                <a:cs typeface="Arial"/>
              </a:endParaRPr>
            </a:p>
          </p:txBody>
        </p:sp>
        <p:sp>
          <p:nvSpPr>
            <p:cNvPr id="24" name="テキスト ボックス 23"/>
            <p:cNvSpPr txBox="1"/>
            <p:nvPr/>
          </p:nvSpPr>
          <p:spPr>
            <a:xfrm>
              <a:off x="5189309" y="3763962"/>
              <a:ext cx="3360996" cy="379151"/>
            </a:xfrm>
            <a:prstGeom prst="rect">
              <a:avLst/>
            </a:prstGeom>
            <a:solidFill>
              <a:srgbClr val="FFFFFF"/>
            </a:solidFill>
            <a:ln>
              <a:solidFill>
                <a:srgbClr val="000000"/>
              </a:solidFill>
            </a:ln>
          </p:spPr>
          <p:txBody>
            <a:bodyPr wrap="square" rtlCol="0">
              <a:spAutoFit/>
            </a:bodyPr>
            <a:lstStyle/>
            <a:p>
              <a:pPr algn="ctr"/>
              <a:r>
                <a:rPr kumimoji="1" lang="en-US" altLang="ja-JP" sz="1600" b="1" dirty="0" smtClean="0">
                  <a:latin typeface="Arial"/>
                  <a:cs typeface="Arial"/>
                </a:rPr>
                <a:t> Within 10 days after course end </a:t>
              </a:r>
              <a:endParaRPr kumimoji="1" lang="ja-JP" altLang="en-US" sz="1600" b="1" dirty="0">
                <a:latin typeface="Arial"/>
                <a:cs typeface="Arial"/>
              </a:endParaRPr>
            </a:p>
          </p:txBody>
        </p:sp>
        <p:sp>
          <p:nvSpPr>
            <p:cNvPr id="26" name="テキスト ボックス 25"/>
            <p:cNvSpPr txBox="1"/>
            <p:nvPr/>
          </p:nvSpPr>
          <p:spPr>
            <a:xfrm>
              <a:off x="422904" y="1304085"/>
              <a:ext cx="3950139" cy="1482138"/>
            </a:xfrm>
            <a:prstGeom prst="rect">
              <a:avLst/>
            </a:prstGeom>
            <a:noFill/>
          </p:spPr>
          <p:txBody>
            <a:bodyPr wrap="square" numCol="2" rtlCol="0">
              <a:spAutoFit/>
            </a:bodyPr>
            <a:lstStyle/>
            <a:p>
              <a:r>
                <a:rPr lang="ja-JP" altLang="en-US" sz="1600" dirty="0" smtClean="0">
                  <a:latin typeface="Arial"/>
                  <a:cs typeface="Arial"/>
                </a:rPr>
                <a:t>・</a:t>
              </a:r>
              <a:r>
                <a:rPr lang="en-US" altLang="ja-JP" sz="1600" dirty="0" err="1">
                  <a:latin typeface="Arial"/>
                  <a:cs typeface="Arial"/>
                </a:rPr>
                <a:t>c</a:t>
              </a:r>
              <a:r>
                <a:rPr kumimoji="1" lang="en-US" altLang="ja-JP" sz="1600" dirty="0" err="1" smtClean="0">
                  <a:latin typeface="Arial"/>
                  <a:cs typeface="Arial"/>
                </a:rPr>
                <a:t>ourse_id</a:t>
              </a:r>
              <a:endParaRPr kumimoji="1" lang="en-US" altLang="ja-JP" sz="1600" dirty="0" smtClean="0">
                <a:latin typeface="Arial"/>
                <a:cs typeface="Arial"/>
              </a:endParaRPr>
            </a:p>
            <a:p>
              <a:r>
                <a:rPr kumimoji="1" lang="ja-JP" altLang="en-US" sz="1600" dirty="0" smtClean="0">
                  <a:latin typeface="Arial"/>
                  <a:cs typeface="Arial"/>
                </a:rPr>
                <a:t>・</a:t>
              </a:r>
              <a:r>
                <a:rPr lang="en-US" altLang="ja-JP" sz="1600" dirty="0">
                  <a:latin typeface="Arial"/>
                  <a:cs typeface="Arial"/>
                </a:rPr>
                <a:t>e</a:t>
              </a:r>
              <a:r>
                <a:rPr kumimoji="1" lang="en-US" altLang="ja-JP" sz="1600" dirty="0" smtClean="0">
                  <a:latin typeface="Arial"/>
                  <a:cs typeface="Arial"/>
                </a:rPr>
                <a:t>vent</a:t>
              </a:r>
            </a:p>
            <a:p>
              <a:r>
                <a:rPr lang="ja-JP" altLang="en-US" sz="1600" dirty="0" smtClean="0">
                  <a:latin typeface="Arial"/>
                  <a:cs typeface="Arial"/>
                </a:rPr>
                <a:t>・</a:t>
              </a:r>
              <a:r>
                <a:rPr lang="en-US" altLang="ja-JP" sz="1600" dirty="0">
                  <a:latin typeface="Arial"/>
                  <a:cs typeface="Arial"/>
                </a:rPr>
                <a:t>u</a:t>
              </a:r>
              <a:r>
                <a:rPr lang="en-US" altLang="ja-JP" sz="1600" dirty="0" smtClean="0">
                  <a:latin typeface="Arial"/>
                  <a:cs typeface="Arial"/>
                </a:rPr>
                <a:t>sername</a:t>
              </a:r>
            </a:p>
            <a:p>
              <a:r>
                <a:rPr kumimoji="1" lang="ja-JP" altLang="en-US" sz="1600" dirty="0" smtClean="0">
                  <a:latin typeface="Arial"/>
                  <a:cs typeface="Arial"/>
                </a:rPr>
                <a:t>・</a:t>
              </a:r>
              <a:r>
                <a:rPr lang="en-US" altLang="ja-JP" sz="1600" dirty="0">
                  <a:latin typeface="Arial"/>
                  <a:cs typeface="Arial"/>
                </a:rPr>
                <a:t>s</a:t>
              </a:r>
              <a:r>
                <a:rPr kumimoji="1" lang="en-US" altLang="ja-JP" sz="1600" dirty="0" smtClean="0">
                  <a:latin typeface="Arial"/>
                  <a:cs typeface="Arial"/>
                </a:rPr>
                <a:t>ource</a:t>
              </a:r>
            </a:p>
            <a:p>
              <a:r>
                <a:rPr lang="ja-JP" altLang="en-US" sz="1600" dirty="0" smtClean="0">
                  <a:latin typeface="Arial"/>
                  <a:cs typeface="Arial"/>
                </a:rPr>
                <a:t>・</a:t>
              </a:r>
              <a:r>
                <a:rPr lang="en-US" altLang="ja-JP" sz="1600" dirty="0" smtClean="0">
                  <a:latin typeface="Arial"/>
                  <a:cs typeface="Arial"/>
                </a:rPr>
                <a:t>object</a:t>
              </a:r>
              <a:endParaRPr lang="en-US" altLang="ja-JP" sz="1600" dirty="0">
                <a:latin typeface="Arial"/>
                <a:cs typeface="Arial"/>
              </a:endParaRPr>
            </a:p>
            <a:p>
              <a:r>
                <a:rPr lang="ja-JP" altLang="en-US" sz="1600" dirty="0" smtClean="0">
                  <a:latin typeface="Arial"/>
                  <a:cs typeface="Arial"/>
                </a:rPr>
                <a:t>・</a:t>
              </a:r>
              <a:r>
                <a:rPr lang="en-US" altLang="ja-JP" sz="1600" dirty="0">
                  <a:latin typeface="Arial"/>
                  <a:cs typeface="Arial"/>
                </a:rPr>
                <a:t>c</a:t>
              </a:r>
              <a:r>
                <a:rPr lang="en-US" altLang="ja-JP" sz="1600" dirty="0" smtClean="0">
                  <a:latin typeface="Arial"/>
                  <a:cs typeface="Arial"/>
                </a:rPr>
                <a:t>ategory</a:t>
              </a:r>
              <a:endParaRPr kumimoji="1" lang="en-US" altLang="ja-JP" sz="1600" dirty="0">
                <a:latin typeface="Arial"/>
                <a:cs typeface="Arial"/>
              </a:endParaRPr>
            </a:p>
            <a:p>
              <a:r>
                <a:rPr lang="ja-JP" altLang="en-US" sz="1600" dirty="0" smtClean="0">
                  <a:latin typeface="Arial"/>
                  <a:cs typeface="Arial"/>
                </a:rPr>
                <a:t>・</a:t>
              </a:r>
              <a:r>
                <a:rPr lang="en-US" altLang="ja-JP" sz="1600" dirty="0" smtClean="0">
                  <a:latin typeface="Arial"/>
                  <a:cs typeface="Arial"/>
                </a:rPr>
                <a:t>module</a:t>
              </a:r>
              <a:r>
                <a:rPr lang="ja-JP" altLang="en-US" sz="1600" dirty="0" smtClean="0">
                  <a:latin typeface="Arial"/>
                  <a:cs typeface="Arial"/>
                </a:rPr>
                <a:t> </a:t>
              </a:r>
              <a:r>
                <a:rPr lang="en-US" altLang="ja-JP" sz="1600" dirty="0" smtClean="0">
                  <a:latin typeface="Arial"/>
                  <a:cs typeface="Arial"/>
                </a:rPr>
                <a:t>depth</a:t>
              </a:r>
            </a:p>
            <a:p>
              <a:r>
                <a:rPr lang="ja-JP" altLang="en-US" sz="1600" dirty="0" smtClean="0">
                  <a:latin typeface="Arial"/>
                  <a:cs typeface="Arial"/>
                </a:rPr>
                <a:t>・</a:t>
              </a:r>
              <a:r>
                <a:rPr lang="en-US" altLang="ja-JP" sz="1600" dirty="0" smtClean="0">
                  <a:latin typeface="Arial"/>
                  <a:cs typeface="Arial"/>
                </a:rPr>
                <a:t>dropout</a:t>
              </a:r>
              <a:endParaRPr lang="en-US" altLang="ja-JP" sz="1600" dirty="0">
                <a:latin typeface="Arial"/>
                <a:cs typeface="Arial"/>
              </a:endParaRPr>
            </a:p>
            <a:p>
              <a:r>
                <a:rPr lang="en-US" altLang="ja-JP" sz="1600" dirty="0" smtClean="0">
                  <a:latin typeface="Arial"/>
                  <a:cs typeface="Arial"/>
                </a:rPr>
                <a:t>                 </a:t>
              </a:r>
              <a:r>
                <a:rPr kumimoji="1" lang="en-US" altLang="ja-JP" sz="1600" dirty="0" err="1" smtClean="0">
                  <a:latin typeface="Arial"/>
                  <a:cs typeface="Arial"/>
                </a:rPr>
                <a:t>etc</a:t>
              </a:r>
              <a:endParaRPr kumimoji="1" lang="en-US" altLang="ja-JP" sz="1600" dirty="0" smtClean="0">
                <a:latin typeface="Arial"/>
                <a:cs typeface="Arial"/>
              </a:endParaRPr>
            </a:p>
          </p:txBody>
        </p:sp>
        <p:sp>
          <p:nvSpPr>
            <p:cNvPr id="27" name="テキスト ボックス 26"/>
            <p:cNvSpPr txBox="1"/>
            <p:nvPr/>
          </p:nvSpPr>
          <p:spPr>
            <a:xfrm>
              <a:off x="385858" y="3209965"/>
              <a:ext cx="4136772" cy="1052205"/>
            </a:xfrm>
            <a:prstGeom prst="rect">
              <a:avLst/>
            </a:prstGeom>
            <a:noFill/>
          </p:spPr>
          <p:txBody>
            <a:bodyPr wrap="square" numCol="2" rtlCol="0">
              <a:spAutoFit/>
            </a:bodyPr>
            <a:lstStyle/>
            <a:p>
              <a:pPr>
                <a:lnSpc>
                  <a:spcPct val="130000"/>
                </a:lnSpc>
              </a:pPr>
              <a:r>
                <a:rPr lang="ja-JP" altLang="en-US" sz="1400" dirty="0" smtClean="0">
                  <a:latin typeface="Arial"/>
                  <a:cs typeface="Arial"/>
                </a:rPr>
                <a:t>・</a:t>
              </a:r>
              <a:r>
                <a:rPr lang="ja-JP" altLang="ja-JP" sz="1400" dirty="0" smtClean="0">
                  <a:latin typeface="Arial"/>
                  <a:cs typeface="Arial"/>
                </a:rPr>
                <a:t>c</a:t>
              </a:r>
              <a:r>
                <a:rPr kumimoji="1" lang="en-US" altLang="ja-JP" sz="1400" dirty="0" err="1" smtClean="0">
                  <a:latin typeface="Arial"/>
                  <a:cs typeface="Arial"/>
                </a:rPr>
                <a:t>ourse_id</a:t>
              </a:r>
              <a:endParaRPr kumimoji="1" lang="en-US" altLang="ja-JP" sz="1400" dirty="0" smtClean="0">
                <a:latin typeface="Arial"/>
                <a:cs typeface="Arial"/>
              </a:endParaRPr>
            </a:p>
            <a:p>
              <a:pPr>
                <a:lnSpc>
                  <a:spcPct val="130000"/>
                </a:lnSpc>
              </a:pPr>
              <a:r>
                <a:rPr lang="ja-JP" altLang="en-US" sz="1400" dirty="0" smtClean="0">
                  <a:latin typeface="Arial"/>
                  <a:cs typeface="Arial"/>
                </a:rPr>
                <a:t>・</a:t>
              </a:r>
              <a:r>
                <a:rPr lang="en-US" altLang="ja-JP" sz="1400" dirty="0" smtClean="0">
                  <a:latin typeface="Arial"/>
                  <a:cs typeface="Arial"/>
                </a:rPr>
                <a:t>hour0〜23</a:t>
              </a:r>
            </a:p>
            <a:p>
              <a:pPr>
                <a:lnSpc>
                  <a:spcPct val="130000"/>
                </a:lnSpc>
              </a:pPr>
              <a:endParaRPr lang="en-US" altLang="ja-JP" sz="1400" dirty="0" smtClean="0">
                <a:latin typeface="Arial"/>
                <a:cs typeface="Arial"/>
              </a:endParaRPr>
            </a:p>
            <a:p>
              <a:pPr>
                <a:lnSpc>
                  <a:spcPct val="130000"/>
                </a:lnSpc>
              </a:pPr>
              <a:r>
                <a:rPr lang="ja-JP" altLang="en-US" sz="1400" dirty="0" smtClean="0">
                  <a:latin typeface="Arial"/>
                  <a:cs typeface="Arial"/>
                </a:rPr>
                <a:t>・</a:t>
              </a:r>
              <a:r>
                <a:rPr lang="en-US" altLang="ja-JP" sz="1400" dirty="0" smtClean="0">
                  <a:latin typeface="Arial"/>
                  <a:cs typeface="Arial"/>
                </a:rPr>
                <a:t>day of the week </a:t>
              </a:r>
            </a:p>
            <a:p>
              <a:pPr>
                <a:lnSpc>
                  <a:spcPct val="130000"/>
                </a:lnSpc>
              </a:pPr>
              <a:r>
                <a:rPr lang="ja-JP" altLang="en-US" sz="1400" dirty="0" smtClean="0">
                  <a:latin typeface="Arial"/>
                  <a:cs typeface="Arial"/>
                </a:rPr>
                <a:t>・</a:t>
              </a:r>
              <a:r>
                <a:rPr lang="en-US" altLang="ja-JP" sz="1400" dirty="0" smtClean="0">
                  <a:latin typeface="Arial"/>
                  <a:cs typeface="Arial"/>
                </a:rPr>
                <a:t>10</a:t>
              </a:r>
              <a:r>
                <a:rPr lang="en-US" altLang="ja-JP" sz="1400" dirty="0">
                  <a:latin typeface="Arial"/>
                  <a:cs typeface="Arial"/>
                </a:rPr>
                <a:t>/2013〜08/</a:t>
              </a:r>
              <a:r>
                <a:rPr lang="en-US" altLang="ja-JP" sz="1400" dirty="0" smtClean="0">
                  <a:latin typeface="Arial"/>
                  <a:cs typeface="Arial"/>
                </a:rPr>
                <a:t>2014</a:t>
              </a:r>
              <a:endParaRPr kumimoji="1" lang="en-US" altLang="ja-JP" sz="1400" dirty="0">
                <a:latin typeface="Arial"/>
                <a:cs typeface="Arial"/>
              </a:endParaRPr>
            </a:p>
            <a:p>
              <a:r>
                <a:rPr lang="en-US" altLang="ja-JP" sz="1400" dirty="0" smtClean="0">
                  <a:latin typeface="Arial"/>
                  <a:cs typeface="Arial"/>
                </a:rPr>
                <a:t>                   </a:t>
              </a:r>
              <a:r>
                <a:rPr lang="en-US" altLang="ja-JP" sz="1400" dirty="0" err="1" smtClean="0">
                  <a:latin typeface="Arial"/>
                  <a:cs typeface="Arial"/>
                </a:rPr>
                <a:t>etc</a:t>
              </a:r>
              <a:endParaRPr kumimoji="1" lang="en-US" altLang="ja-JP" sz="1400" dirty="0" smtClean="0">
                <a:latin typeface="Arial"/>
                <a:cs typeface="Arial"/>
              </a:endParaRPr>
            </a:p>
          </p:txBody>
        </p:sp>
        <p:sp>
          <p:nvSpPr>
            <p:cNvPr id="28" name="テキスト ボックス 27"/>
            <p:cNvSpPr txBox="1"/>
            <p:nvPr/>
          </p:nvSpPr>
          <p:spPr>
            <a:xfrm>
              <a:off x="530919" y="4645284"/>
              <a:ext cx="3842125" cy="1757885"/>
            </a:xfrm>
            <a:prstGeom prst="rect">
              <a:avLst/>
            </a:prstGeom>
            <a:noFill/>
          </p:spPr>
          <p:txBody>
            <a:bodyPr wrap="square" rtlCol="0">
              <a:spAutoFit/>
            </a:bodyPr>
            <a:lstStyle/>
            <a:p>
              <a:r>
                <a:rPr kumimoji="1" lang="ja-JP" altLang="en-US" sz="1600" dirty="0" smtClean="0">
                  <a:latin typeface="Arial"/>
                  <a:cs typeface="Arial"/>
                </a:rPr>
                <a:t>・</a:t>
              </a:r>
              <a:r>
                <a:rPr kumimoji="1" lang="en-US" altLang="ja-JP" sz="1600" dirty="0" smtClean="0">
                  <a:latin typeface="Arial"/>
                  <a:cs typeface="Arial"/>
                </a:rPr>
                <a:t>login time(max, min,</a:t>
              </a:r>
              <a:r>
                <a:rPr lang="en-US" altLang="en-US" sz="1600" dirty="0">
                  <a:latin typeface="Arial"/>
                  <a:cs typeface="Arial"/>
                </a:rPr>
                <a:t> </a:t>
              </a:r>
              <a:r>
                <a:rPr lang="en-US" altLang="ja-JP" sz="1600" dirty="0" smtClean="0">
                  <a:latin typeface="Arial"/>
                  <a:cs typeface="Arial"/>
                </a:rPr>
                <a:t>mean, </a:t>
              </a:r>
              <a:r>
                <a:rPr lang="en-US" altLang="ja-JP" sz="1600" dirty="0" err="1" smtClean="0">
                  <a:latin typeface="Arial"/>
                  <a:cs typeface="Arial"/>
                </a:rPr>
                <a:t>std</a:t>
              </a:r>
              <a:r>
                <a:rPr lang="en-US" altLang="ja-JP" sz="1600" dirty="0" smtClean="0">
                  <a:latin typeface="Arial"/>
                  <a:cs typeface="Arial"/>
                </a:rPr>
                <a:t>,</a:t>
              </a:r>
            </a:p>
            <a:p>
              <a:r>
                <a:rPr lang="en-US" altLang="ja-JP" sz="1600" dirty="0" smtClean="0">
                  <a:latin typeface="Arial"/>
                  <a:cs typeface="Arial"/>
                </a:rPr>
                <a:t>max – mean, mean – min)</a:t>
              </a:r>
            </a:p>
            <a:p>
              <a:r>
                <a:rPr lang="ja-JP" altLang="en-US" sz="1600" dirty="0" smtClean="0">
                  <a:latin typeface="Arial"/>
                  <a:cs typeface="Arial"/>
                </a:rPr>
                <a:t>・</a:t>
              </a:r>
              <a:r>
                <a:rPr lang="en-US" altLang="ja-JP" sz="1600" dirty="0" smtClean="0">
                  <a:latin typeface="Arial"/>
                  <a:cs typeface="Arial"/>
                </a:rPr>
                <a:t>Interval of login time</a:t>
              </a:r>
            </a:p>
            <a:p>
              <a:r>
                <a:rPr lang="en-US" altLang="ja-JP" sz="1600" dirty="0" smtClean="0">
                  <a:latin typeface="Arial"/>
                  <a:cs typeface="Arial"/>
                </a:rPr>
                <a:t>(max, min, mean, </a:t>
              </a:r>
              <a:r>
                <a:rPr lang="en-US" altLang="ja-JP" sz="1600" dirty="0" err="1" smtClean="0">
                  <a:latin typeface="Arial"/>
                  <a:cs typeface="Arial"/>
                </a:rPr>
                <a:t>std</a:t>
              </a:r>
              <a:r>
                <a:rPr lang="en-US" altLang="ja-JP" sz="1600" dirty="0" smtClean="0">
                  <a:latin typeface="Arial"/>
                  <a:cs typeface="Arial"/>
                </a:rPr>
                <a:t>)</a:t>
              </a:r>
            </a:p>
            <a:p>
              <a:r>
                <a:rPr lang="ja-JP" altLang="en-US" sz="1600" dirty="0" smtClean="0">
                  <a:latin typeface="Arial"/>
                  <a:cs typeface="Arial"/>
                </a:rPr>
                <a:t>・</a:t>
              </a:r>
              <a:r>
                <a:rPr lang="en-US" altLang="ja-JP" sz="1600" dirty="0" smtClean="0">
                  <a:latin typeface="Arial"/>
                  <a:cs typeface="Arial"/>
                </a:rPr>
                <a:t>three</a:t>
              </a:r>
              <a:r>
                <a:rPr lang="en-US" altLang="ja-JP" sz="1600" dirty="0">
                  <a:latin typeface="Arial"/>
                  <a:cs typeface="Arial"/>
                </a:rPr>
                <a:t> </a:t>
              </a:r>
              <a:r>
                <a:rPr lang="en-US" altLang="ja-JP" sz="1600" dirty="0" smtClean="0">
                  <a:latin typeface="Arial"/>
                  <a:cs typeface="Arial"/>
                </a:rPr>
                <a:t>divided</a:t>
              </a:r>
              <a:r>
                <a:rPr lang="ja-JP" altLang="en-US" sz="1600" dirty="0" smtClean="0">
                  <a:latin typeface="Arial"/>
                  <a:cs typeface="Arial"/>
                </a:rPr>
                <a:t> </a:t>
              </a:r>
              <a:r>
                <a:rPr lang="en-US" altLang="ja-JP" sz="1600" dirty="0" smtClean="0">
                  <a:latin typeface="Arial"/>
                  <a:cs typeface="Arial"/>
                </a:rPr>
                <a:t>periods of</a:t>
              </a:r>
              <a:r>
                <a:rPr lang="ja-JP" altLang="en-US" sz="1600" dirty="0" smtClean="0">
                  <a:latin typeface="Arial"/>
                  <a:cs typeface="Arial"/>
                </a:rPr>
                <a:t> </a:t>
              </a:r>
              <a:r>
                <a:rPr lang="en-US" altLang="ja-JP" sz="1600" dirty="0" smtClean="0">
                  <a:latin typeface="Arial"/>
                  <a:cs typeface="Arial"/>
                </a:rPr>
                <a:t>courses                                                                         </a:t>
              </a:r>
            </a:p>
            <a:p>
              <a:r>
                <a:rPr lang="en-US" altLang="ja-JP" sz="1600" dirty="0">
                  <a:latin typeface="Arial"/>
                  <a:cs typeface="Arial"/>
                </a:rPr>
                <a:t> </a:t>
              </a:r>
              <a:r>
                <a:rPr lang="en-US" altLang="ja-JP" sz="1600" dirty="0" smtClean="0">
                  <a:latin typeface="Arial"/>
                  <a:cs typeface="Arial"/>
                </a:rPr>
                <a:t>                                               </a:t>
              </a:r>
              <a:r>
                <a:rPr lang="en-US" altLang="ja-JP" sz="1400" dirty="0" err="1" smtClean="0">
                  <a:latin typeface="Arial"/>
                  <a:cs typeface="Arial"/>
                </a:rPr>
                <a:t>etc</a:t>
              </a:r>
              <a:endParaRPr lang="en-US" altLang="ja-JP" sz="1400" dirty="0" smtClean="0">
                <a:latin typeface="Arial"/>
                <a:cs typeface="Arial"/>
              </a:endParaRPr>
            </a:p>
          </p:txBody>
        </p:sp>
        <p:sp>
          <p:nvSpPr>
            <p:cNvPr id="29" name="テキスト ボックス 28"/>
            <p:cNvSpPr txBox="1"/>
            <p:nvPr/>
          </p:nvSpPr>
          <p:spPr>
            <a:xfrm>
              <a:off x="5691385" y="1776037"/>
              <a:ext cx="2459837" cy="1344264"/>
            </a:xfrm>
            <a:prstGeom prst="rect">
              <a:avLst/>
            </a:prstGeom>
            <a:noFill/>
            <a:ln>
              <a:solidFill>
                <a:srgbClr val="000000"/>
              </a:solidFill>
            </a:ln>
          </p:spPr>
          <p:txBody>
            <a:bodyPr wrap="square" rtlCol="0">
              <a:spAutoFit/>
            </a:bodyPr>
            <a:lstStyle/>
            <a:p>
              <a:pPr algn="ctr"/>
              <a:r>
                <a:rPr lang="en-US" altLang="ja-JP" sz="2400" dirty="0" smtClean="0">
                  <a:latin typeface="Arial"/>
                  <a:cs typeface="Arial"/>
                </a:rPr>
                <a:t>S</a:t>
              </a:r>
              <a:r>
                <a:rPr kumimoji="1" lang="en-US" altLang="ja-JP" sz="2400" dirty="0" smtClean="0">
                  <a:latin typeface="Arial"/>
                  <a:cs typeface="Arial"/>
                </a:rPr>
                <a:t>um</a:t>
              </a:r>
            </a:p>
            <a:p>
              <a:pPr algn="ctr"/>
              <a:r>
                <a:rPr lang="en-US" altLang="ja-JP" sz="2400" dirty="0">
                  <a:latin typeface="Arial"/>
                  <a:cs typeface="Arial"/>
                </a:rPr>
                <a:t>m</a:t>
              </a:r>
              <a:r>
                <a:rPr lang="en-US" altLang="ja-JP" sz="2400" dirty="0" smtClean="0">
                  <a:latin typeface="Arial"/>
                  <a:cs typeface="Arial"/>
                </a:rPr>
                <a:t>ean</a:t>
              </a:r>
              <a:endParaRPr lang="en-US" altLang="ja-JP" sz="2400" dirty="0">
                <a:latin typeface="Arial"/>
                <a:cs typeface="Arial"/>
              </a:endParaRPr>
            </a:p>
            <a:p>
              <a:pPr algn="ctr"/>
              <a:r>
                <a:rPr lang="en-US" altLang="ja-JP" sz="2400" dirty="0" err="1">
                  <a:latin typeface="Arial"/>
                  <a:cs typeface="Arial"/>
                </a:rPr>
                <a:t>s</a:t>
              </a:r>
              <a:r>
                <a:rPr kumimoji="1" lang="en-US" altLang="ja-JP" sz="2400" dirty="0" err="1" smtClean="0">
                  <a:latin typeface="Arial"/>
                  <a:cs typeface="Arial"/>
                </a:rPr>
                <a:t>td</a:t>
              </a:r>
              <a:endParaRPr kumimoji="1" lang="ja-JP" altLang="en-US" sz="2400" dirty="0">
                <a:latin typeface="Arial"/>
                <a:cs typeface="Arial"/>
              </a:endParaRPr>
            </a:p>
          </p:txBody>
        </p:sp>
        <p:sp>
          <p:nvSpPr>
            <p:cNvPr id="30" name="左矢印 29"/>
            <p:cNvSpPr/>
            <p:nvPr/>
          </p:nvSpPr>
          <p:spPr>
            <a:xfrm rot="10800000">
              <a:off x="4051495" y="1776036"/>
              <a:ext cx="1639890" cy="45594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右矢印 32"/>
            <p:cNvSpPr/>
            <p:nvPr/>
          </p:nvSpPr>
          <p:spPr>
            <a:xfrm rot="20280000">
              <a:off x="4036701" y="2538300"/>
              <a:ext cx="1724075" cy="4561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左矢印 34"/>
            <p:cNvSpPr/>
            <p:nvPr/>
          </p:nvSpPr>
          <p:spPr>
            <a:xfrm rot="8251442">
              <a:off x="3931296" y="3511595"/>
              <a:ext cx="2035571" cy="5388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テキスト ボックス 36"/>
            <p:cNvSpPr txBox="1"/>
            <p:nvPr/>
          </p:nvSpPr>
          <p:spPr>
            <a:xfrm>
              <a:off x="4939125" y="4275950"/>
              <a:ext cx="3997715" cy="2593168"/>
            </a:xfrm>
            <a:prstGeom prst="rect">
              <a:avLst/>
            </a:prstGeom>
            <a:noFill/>
          </p:spPr>
          <p:txBody>
            <a:bodyPr wrap="square" rtlCol="0">
              <a:spAutoFit/>
            </a:bodyPr>
            <a:lstStyle/>
            <a:p>
              <a:pPr>
                <a:lnSpc>
                  <a:spcPct val="80000"/>
                </a:lnSpc>
              </a:pPr>
              <a:r>
                <a:rPr kumimoji="1" lang="ja-JP" altLang="en-US" dirty="0" smtClean="0">
                  <a:latin typeface="Arial"/>
                  <a:cs typeface="Arial"/>
                </a:rPr>
                <a:t>・</a:t>
              </a:r>
              <a:r>
                <a:rPr kumimoji="1" lang="en-US" altLang="ja-JP" dirty="0" smtClean="0">
                  <a:latin typeface="Arial"/>
                  <a:cs typeface="Arial"/>
                </a:rPr>
                <a:t>count of courses enrolled by username</a:t>
              </a:r>
            </a:p>
            <a:p>
              <a:pPr>
                <a:lnSpc>
                  <a:spcPct val="90000"/>
                </a:lnSpc>
              </a:pPr>
              <a:r>
                <a:rPr kumimoji="1" lang="ja-JP" altLang="en-US" dirty="0" smtClean="0">
                  <a:latin typeface="Arial"/>
                  <a:cs typeface="Arial"/>
                </a:rPr>
                <a:t>・</a:t>
              </a:r>
              <a:r>
                <a:rPr lang="en-US" altLang="ja-JP" dirty="0" smtClean="0">
                  <a:latin typeface="Arial"/>
                  <a:cs typeface="Arial"/>
                </a:rPr>
                <a:t>event</a:t>
              </a:r>
              <a:r>
                <a:rPr kumimoji="1" lang="en-US" altLang="ja-JP" dirty="0" smtClean="0">
                  <a:latin typeface="Arial"/>
                  <a:cs typeface="Arial"/>
                </a:rPr>
                <a:t> of courses enrolled by username</a:t>
              </a:r>
            </a:p>
            <a:p>
              <a:pPr>
                <a:lnSpc>
                  <a:spcPct val="90000"/>
                </a:lnSpc>
              </a:pPr>
              <a:r>
                <a:rPr kumimoji="1" lang="ja-JP" altLang="en-US" dirty="0" smtClean="0">
                  <a:latin typeface="Arial"/>
                  <a:cs typeface="Arial"/>
                </a:rPr>
                <a:t>・</a:t>
              </a:r>
              <a:r>
                <a:rPr kumimoji="1" lang="en-US" altLang="ja-JP" dirty="0" smtClean="0">
                  <a:latin typeface="Arial"/>
                  <a:cs typeface="Arial"/>
                </a:rPr>
                <a:t>length</a:t>
              </a:r>
              <a:r>
                <a:rPr lang="en-US" altLang="en-US" dirty="0">
                  <a:latin typeface="Arial"/>
                  <a:cs typeface="Arial"/>
                </a:rPr>
                <a:t> </a:t>
              </a:r>
              <a:r>
                <a:rPr lang="en-US" altLang="en-US" dirty="0" smtClean="0">
                  <a:latin typeface="Arial"/>
                  <a:cs typeface="Arial"/>
                </a:rPr>
                <a:t>of overlapping courses enrolled by username</a:t>
              </a:r>
            </a:p>
            <a:p>
              <a:pPr>
                <a:lnSpc>
                  <a:spcPct val="90000"/>
                </a:lnSpc>
              </a:pPr>
              <a:r>
                <a:rPr lang="en-US" altLang="en-US" dirty="0" smtClean="0">
                  <a:latin typeface="Arial"/>
                  <a:cs typeface="Arial"/>
                </a:rPr>
                <a:t>                                            </a:t>
              </a:r>
              <a:r>
                <a:rPr lang="en-US" altLang="en-US" dirty="0" err="1" smtClean="0">
                  <a:latin typeface="Arial"/>
                  <a:cs typeface="Arial"/>
                </a:rPr>
                <a:t>etc</a:t>
              </a:r>
              <a:endParaRPr lang="en-US" altLang="en-US" dirty="0" smtClean="0">
                <a:latin typeface="Arial"/>
                <a:cs typeface="Arial"/>
              </a:endParaRPr>
            </a:p>
            <a:p>
              <a:pPr>
                <a:lnSpc>
                  <a:spcPct val="80000"/>
                </a:lnSpc>
              </a:pPr>
              <a:endParaRPr lang="en-US" altLang="en-US" sz="2000" dirty="0" smtClean="0">
                <a:latin typeface="Arial"/>
                <a:cs typeface="Arial"/>
              </a:endParaRPr>
            </a:p>
            <a:p>
              <a:pPr>
                <a:lnSpc>
                  <a:spcPct val="120000"/>
                </a:lnSpc>
              </a:pPr>
              <a:r>
                <a:rPr kumimoji="1" lang="ja-JP" altLang="en-US" sz="1600" dirty="0" smtClean="0">
                  <a:latin typeface="Arial"/>
                  <a:cs typeface="Arial"/>
                </a:rPr>
                <a:t> </a:t>
              </a:r>
              <a:endParaRPr kumimoji="1" lang="ja-JP" altLang="en-US" sz="1600" dirty="0">
                <a:latin typeface="Arial"/>
                <a:cs typeface="Arial"/>
              </a:endParaRPr>
            </a:p>
          </p:txBody>
        </p:sp>
      </p:grpSp>
      <p:sp>
        <p:nvSpPr>
          <p:cNvPr id="31" name="タイトル 1"/>
          <p:cNvSpPr>
            <a:spLocks noGrp="1"/>
          </p:cNvSpPr>
          <p:nvPr>
            <p:ph type="title"/>
          </p:nvPr>
        </p:nvSpPr>
        <p:spPr>
          <a:xfrm>
            <a:off x="457200" y="142689"/>
            <a:ext cx="8229600" cy="513681"/>
          </a:xfrm>
        </p:spPr>
        <p:txBody>
          <a:bodyPr>
            <a:normAutofit fontScale="90000"/>
          </a:bodyPr>
          <a:lstStyle/>
          <a:p>
            <a:r>
              <a:rPr kumimoji="1" lang="en-US" altLang="ja-JP" dirty="0" smtClean="0">
                <a:latin typeface="Arial"/>
                <a:cs typeface="Arial"/>
              </a:rPr>
              <a:t>Feature Engineering</a:t>
            </a:r>
            <a:endParaRPr kumimoji="1" lang="ja-JP" altLang="en-US" dirty="0">
              <a:latin typeface="Arial"/>
              <a:cs typeface="Arial"/>
            </a:endParaRPr>
          </a:p>
        </p:txBody>
      </p:sp>
    </p:spTree>
    <p:extLst>
      <p:ext uri="{BB962C8B-B14F-4D97-AF65-F5344CB8AC3E}">
        <p14:creationId xmlns:p14="http://schemas.microsoft.com/office/powerpoint/2010/main" val="59240958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Arial"/>
                <a:cs typeface="Arial"/>
              </a:rPr>
              <a:t>Basic Features</a:t>
            </a:r>
            <a:endParaRPr kumimoji="1" lang="ja-JP" altLang="en-US" dirty="0">
              <a:latin typeface="Arial"/>
              <a:cs typeface="Arial"/>
            </a:endParaRPr>
          </a:p>
        </p:txBody>
      </p:sp>
      <p:graphicFrame>
        <p:nvGraphicFramePr>
          <p:cNvPr id="5" name="表 4"/>
          <p:cNvGraphicFramePr>
            <a:graphicFrameLocks noGrp="1"/>
          </p:cNvGraphicFramePr>
          <p:nvPr>
            <p:extLst>
              <p:ext uri="{D42A27DB-BD31-4B8C-83A1-F6EECF244321}">
                <p14:modId xmlns:p14="http://schemas.microsoft.com/office/powerpoint/2010/main" val="3907477679"/>
              </p:ext>
            </p:extLst>
          </p:nvPr>
        </p:nvGraphicFramePr>
        <p:xfrm>
          <a:off x="457200" y="1136094"/>
          <a:ext cx="8229600" cy="5165351"/>
        </p:xfrm>
        <a:graphic>
          <a:graphicData uri="http://schemas.openxmlformats.org/drawingml/2006/table">
            <a:tbl>
              <a:tblPr firstRow="1" bandRow="1">
                <a:tableStyleId>{9D7B26C5-4107-4FEC-AEDC-1716B250A1EF}</a:tableStyleId>
              </a:tblPr>
              <a:tblGrid>
                <a:gridCol w="2743200"/>
                <a:gridCol w="2743200"/>
                <a:gridCol w="2743200"/>
              </a:tblGrid>
              <a:tr h="501912">
                <a:tc>
                  <a:txBody>
                    <a:bodyPr/>
                    <a:lstStyle/>
                    <a:p>
                      <a:pPr algn="ctr"/>
                      <a:r>
                        <a:rPr kumimoji="1" lang="en-US" altLang="ja-JP" dirty="0" smtClean="0">
                          <a:solidFill>
                            <a:srgbClr val="000000"/>
                          </a:solidFill>
                          <a:latin typeface="Arial"/>
                          <a:cs typeface="Arial"/>
                        </a:rPr>
                        <a:t>Name</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dirty="0" smtClean="0">
                          <a:solidFill>
                            <a:srgbClr val="000000"/>
                          </a:solidFill>
                          <a:latin typeface="Arial"/>
                          <a:cs typeface="Arial"/>
                        </a:rPr>
                        <a:t>Feat. No</a:t>
                      </a:r>
                      <a:r>
                        <a:rPr kumimoji="1" lang="en-US" altLang="ja-JP" baseline="0" dirty="0" smtClean="0">
                          <a:solidFill>
                            <a:srgbClr val="000000"/>
                          </a:solidFill>
                          <a:latin typeface="Arial"/>
                          <a:cs typeface="Arial"/>
                        </a:rPr>
                        <a:t> </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dirty="0" smtClean="0">
                          <a:solidFill>
                            <a:srgbClr val="000000"/>
                          </a:solidFill>
                          <a:latin typeface="Arial"/>
                          <a:cs typeface="Arial"/>
                        </a:rPr>
                        <a:t>Feature Description</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15328">
                <a:tc>
                  <a:txBody>
                    <a:bodyPr/>
                    <a:lstStyle/>
                    <a:p>
                      <a:pPr algn="ctr"/>
                      <a:r>
                        <a:rPr kumimoji="1" lang="en-US" altLang="ja-JP" dirty="0" err="1" smtClean="0">
                          <a:solidFill>
                            <a:srgbClr val="000000"/>
                          </a:solidFill>
                          <a:latin typeface="Arial"/>
                          <a:cs typeface="Arial"/>
                        </a:rPr>
                        <a:t>course_id</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kumimoji="1" lang="en-US" altLang="ja-JP" sz="1800" dirty="0" smtClean="0">
                          <a:solidFill>
                            <a:srgbClr val="000000"/>
                          </a:solidFill>
                          <a:latin typeface="Arial"/>
                          <a:cs typeface="Arial"/>
                        </a:rPr>
                        <a:t>Feat</a:t>
                      </a:r>
                      <a:r>
                        <a:rPr lang="ja-JP" altLang="en-US" sz="1800" dirty="0" smtClean="0">
                          <a:solidFill>
                            <a:srgbClr val="000000"/>
                          </a:solidFill>
                          <a:latin typeface="Arial"/>
                          <a:cs typeface="Arial"/>
                        </a:rPr>
                        <a:t>.</a:t>
                      </a:r>
                      <a:r>
                        <a:rPr lang="en-US" altLang="ja-JP" sz="1800" dirty="0" smtClean="0">
                          <a:solidFill>
                            <a:srgbClr val="000000"/>
                          </a:solidFill>
                          <a:latin typeface="Arial"/>
                          <a:cs typeface="Arial"/>
                        </a:rPr>
                        <a:t> 1〜39</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kumimoji="1" lang="en-US" altLang="ja-JP" dirty="0" smtClean="0">
                          <a:solidFill>
                            <a:srgbClr val="000000"/>
                          </a:solidFill>
                          <a:latin typeface="Arial"/>
                          <a:cs typeface="Arial"/>
                        </a:rPr>
                        <a:t>Dummy variables</a:t>
                      </a:r>
                      <a:r>
                        <a:rPr kumimoji="1" lang="en-US" altLang="ja-JP" baseline="0" dirty="0" smtClean="0">
                          <a:solidFill>
                            <a:srgbClr val="000000"/>
                          </a:solidFill>
                          <a:latin typeface="Arial"/>
                          <a:cs typeface="Arial"/>
                        </a:rPr>
                        <a:t> of 39 courses</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2699">
                <a:tc>
                  <a:txBody>
                    <a:bodyPr/>
                    <a:lstStyle/>
                    <a:p>
                      <a:pPr algn="ctr"/>
                      <a:r>
                        <a:rPr lang="en-US" altLang="ja-JP" sz="1800" dirty="0" smtClean="0">
                          <a:solidFill>
                            <a:srgbClr val="000000"/>
                          </a:solidFill>
                          <a:latin typeface="Arial"/>
                          <a:cs typeface="Arial"/>
                        </a:rPr>
                        <a:t>weekday</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ja-JP" sz="1800" dirty="0" smtClean="0">
                          <a:solidFill>
                            <a:srgbClr val="000000"/>
                          </a:solidFill>
                          <a:latin typeface="Arial"/>
                          <a:cs typeface="Arial"/>
                        </a:rPr>
                        <a:t>Feat</a:t>
                      </a:r>
                      <a:r>
                        <a:rPr lang="ja-JP" altLang="en-US" sz="1800" dirty="0" smtClean="0">
                          <a:solidFill>
                            <a:srgbClr val="000000"/>
                          </a:solidFill>
                          <a:latin typeface="Arial"/>
                          <a:cs typeface="Arial"/>
                        </a:rPr>
                        <a:t>.</a:t>
                      </a:r>
                      <a:r>
                        <a:rPr lang="en-US" altLang="ja-JP" sz="1800" dirty="0" smtClean="0">
                          <a:solidFill>
                            <a:srgbClr val="000000"/>
                          </a:solidFill>
                          <a:latin typeface="Arial"/>
                          <a:cs typeface="Arial"/>
                        </a:rPr>
                        <a:t> 123〜129</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en-US" altLang="ja-JP" dirty="0" smtClean="0">
                          <a:solidFill>
                            <a:srgbClr val="000000"/>
                          </a:solidFill>
                          <a:latin typeface="Arial"/>
                          <a:cs typeface="Arial"/>
                        </a:rPr>
                        <a:t>Dummy variables</a:t>
                      </a:r>
                      <a:r>
                        <a:rPr kumimoji="1" lang="en-US" altLang="ja-JP" baseline="0" dirty="0" smtClean="0">
                          <a:solidFill>
                            <a:srgbClr val="000000"/>
                          </a:solidFill>
                          <a:latin typeface="Arial"/>
                          <a:cs typeface="Arial"/>
                        </a:rPr>
                        <a:t> of weekday</a:t>
                      </a:r>
                      <a:endParaRPr kumimoji="1" lang="ja-JP" altLang="en-US" dirty="0" smtClean="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82699">
                <a:tc>
                  <a:txBody>
                    <a:bodyPr/>
                    <a:lstStyle/>
                    <a:p>
                      <a:pPr algn="ctr"/>
                      <a:r>
                        <a:rPr lang="en-US" altLang="ja-JP" sz="1800" dirty="0" smtClean="0">
                          <a:solidFill>
                            <a:srgbClr val="000000"/>
                          </a:solidFill>
                          <a:latin typeface="Arial"/>
                          <a:cs typeface="Arial"/>
                        </a:rPr>
                        <a:t>count of module</a:t>
                      </a:r>
                      <a:r>
                        <a:rPr lang="en-US" altLang="en-US" sz="1800" dirty="0" smtClean="0">
                          <a:solidFill>
                            <a:srgbClr val="000000"/>
                          </a:solidFill>
                          <a:latin typeface="Arial"/>
                          <a:cs typeface="Arial"/>
                        </a:rPr>
                        <a:t> depth</a:t>
                      </a:r>
                    </a:p>
                    <a:p>
                      <a:pPr algn="ctr"/>
                      <a:r>
                        <a:rPr lang="en-US" altLang="en-US" sz="1800" dirty="0" smtClean="0">
                          <a:solidFill>
                            <a:srgbClr val="000000"/>
                          </a:solidFill>
                          <a:latin typeface="Arial"/>
                          <a:cs typeface="Arial"/>
                        </a:rPr>
                        <a:t> </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altLang="ja-JP" sz="1800" dirty="0" smtClean="0">
                          <a:solidFill>
                            <a:srgbClr val="000000"/>
                          </a:solidFill>
                          <a:latin typeface="Arial"/>
                          <a:cs typeface="Arial"/>
                        </a:rPr>
                        <a:t>Feat</a:t>
                      </a:r>
                      <a:r>
                        <a:rPr lang="ja-JP" altLang="en-US" sz="1800" dirty="0" smtClean="0">
                          <a:solidFill>
                            <a:srgbClr val="000000"/>
                          </a:solidFill>
                          <a:latin typeface="Arial"/>
                          <a:cs typeface="Arial"/>
                        </a:rPr>
                        <a:t>.</a:t>
                      </a:r>
                      <a:r>
                        <a:rPr lang="en-US" altLang="ja-JP" sz="1800" dirty="0" smtClean="0">
                          <a:solidFill>
                            <a:srgbClr val="000000"/>
                          </a:solidFill>
                          <a:latin typeface="Arial"/>
                          <a:cs typeface="Arial"/>
                        </a:rPr>
                        <a:t> 136〜140</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altLang="ja-JP" sz="1800" dirty="0" smtClean="0">
                          <a:solidFill>
                            <a:srgbClr val="000000"/>
                          </a:solidFill>
                          <a:latin typeface="Arial"/>
                          <a:cs typeface="Arial"/>
                        </a:rPr>
                        <a:t>Mean of the count of the module</a:t>
                      </a:r>
                      <a:r>
                        <a:rPr lang="en-US" altLang="en-US" sz="1800" dirty="0" smtClean="0">
                          <a:solidFill>
                            <a:srgbClr val="000000"/>
                          </a:solidFill>
                          <a:latin typeface="Arial"/>
                          <a:cs typeface="Arial"/>
                        </a:rPr>
                        <a:t> depth in </a:t>
                      </a:r>
                      <a:r>
                        <a:rPr lang="en-US" altLang="en-US" sz="1800" dirty="0" err="1" smtClean="0">
                          <a:solidFill>
                            <a:srgbClr val="000000"/>
                          </a:solidFill>
                          <a:latin typeface="Arial"/>
                          <a:cs typeface="Arial"/>
                        </a:rPr>
                        <a:t>object.csv</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26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800" dirty="0" smtClean="0">
                          <a:solidFill>
                            <a:srgbClr val="000000"/>
                          </a:solidFill>
                          <a:latin typeface="Arial"/>
                          <a:cs typeface="Arial"/>
                        </a:rPr>
                        <a:t>chapter count</a:t>
                      </a:r>
                    </a:p>
                    <a:p>
                      <a:pPr algn="ct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ja-JP" sz="1800" dirty="0" smtClean="0">
                          <a:solidFill>
                            <a:srgbClr val="000000"/>
                          </a:solidFill>
                          <a:latin typeface="Arial"/>
                          <a:cs typeface="Arial"/>
                        </a:rPr>
                        <a:t>Feat</a:t>
                      </a:r>
                      <a:r>
                        <a:rPr lang="ja-JP" altLang="en-US" sz="1800" dirty="0" smtClean="0">
                          <a:solidFill>
                            <a:srgbClr val="000000"/>
                          </a:solidFill>
                          <a:latin typeface="Arial"/>
                          <a:cs typeface="Arial"/>
                        </a:rPr>
                        <a:t>.</a:t>
                      </a:r>
                      <a:r>
                        <a:rPr lang="en-US" altLang="ja-JP" sz="1800" dirty="0" smtClean="0">
                          <a:solidFill>
                            <a:srgbClr val="000000"/>
                          </a:solidFill>
                          <a:latin typeface="Arial"/>
                          <a:cs typeface="Arial"/>
                        </a:rPr>
                        <a:t> 501〜696</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dirty="0" smtClean="0">
                          <a:solidFill>
                            <a:srgbClr val="000000"/>
                          </a:solidFill>
                          <a:latin typeface="Arial"/>
                          <a:cs typeface="Arial"/>
                        </a:rPr>
                        <a:t>Count of the object whose category is chapter in log</a:t>
                      </a:r>
                      <a:r>
                        <a:rPr kumimoji="1" lang="en-US" altLang="ja-JP" baseline="0" dirty="0" smtClean="0">
                          <a:solidFill>
                            <a:srgbClr val="000000"/>
                          </a:solidFill>
                          <a:latin typeface="Arial"/>
                          <a:cs typeface="Arial"/>
                        </a:rPr>
                        <a:t> data</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826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800" dirty="0" smtClean="0">
                          <a:solidFill>
                            <a:schemeClr val="tx1"/>
                          </a:solidFill>
                          <a:latin typeface="Arial"/>
                          <a:cs typeface="Arial"/>
                        </a:rPr>
                        <a:t>past non drop rate</a:t>
                      </a:r>
                    </a:p>
                    <a:p>
                      <a:pPr algn="ct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alpha val="20000"/>
                      </a:srgbClr>
                    </a:solidFill>
                  </a:tcPr>
                </a:tc>
                <a:tc>
                  <a:txBody>
                    <a:bodyPr/>
                    <a:lstStyle/>
                    <a:p>
                      <a:pPr algn="ctr"/>
                      <a:r>
                        <a:rPr lang="en-US" altLang="ja-JP" sz="1800" dirty="0" smtClean="0">
                          <a:solidFill>
                            <a:schemeClr val="tx1"/>
                          </a:solidFill>
                          <a:latin typeface="Arial"/>
                          <a:cs typeface="Arial"/>
                        </a:rPr>
                        <a:t>Feat</a:t>
                      </a:r>
                      <a:r>
                        <a:rPr lang="ja-JP" altLang="en-US" sz="1800" dirty="0" smtClean="0">
                          <a:solidFill>
                            <a:schemeClr val="tx1"/>
                          </a:solidFill>
                          <a:latin typeface="Arial"/>
                          <a:cs typeface="Arial"/>
                        </a:rPr>
                        <a:t>.</a:t>
                      </a:r>
                      <a:r>
                        <a:rPr lang="en-US" altLang="ja-JP" sz="1800" dirty="0" smtClean="0">
                          <a:solidFill>
                            <a:schemeClr val="tx1"/>
                          </a:solidFill>
                          <a:latin typeface="Arial"/>
                          <a:cs typeface="Arial"/>
                        </a:rPr>
                        <a:t>740</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alpha val="20000"/>
                      </a:srgbClr>
                    </a:solidFill>
                  </a:tcPr>
                </a:tc>
                <a:tc>
                  <a:txBody>
                    <a:bodyPr/>
                    <a:lstStyle/>
                    <a:p>
                      <a:pPr algn="ctr"/>
                      <a:r>
                        <a:rPr kumimoji="1" lang="en-US" altLang="ja-JP" dirty="0" smtClean="0">
                          <a:solidFill>
                            <a:srgbClr val="000000"/>
                          </a:solidFill>
                          <a:latin typeface="Arial"/>
                          <a:cs typeface="Arial"/>
                        </a:rPr>
                        <a:t>Mean of the past non-dropout</a:t>
                      </a:r>
                      <a:r>
                        <a:rPr kumimoji="1" lang="en-US" altLang="ja-JP" baseline="0" dirty="0" smtClean="0">
                          <a:solidFill>
                            <a:srgbClr val="000000"/>
                          </a:solidFill>
                          <a:latin typeface="Arial"/>
                          <a:cs typeface="Arial"/>
                        </a:rPr>
                        <a:t> rate of username</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alpha val="20000"/>
                      </a:srgbClr>
                    </a:solidFill>
                  </a:tcPr>
                </a:tc>
              </a:tr>
              <a:tr h="5826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800" dirty="0" smtClean="0">
                          <a:solidFill>
                            <a:srgbClr val="000000"/>
                          </a:solidFill>
                          <a:latin typeface="Arial"/>
                          <a:cs typeface="Arial"/>
                        </a:rPr>
                        <a:t>interval of login</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altLang="ja-JP" sz="1800" dirty="0" smtClean="0">
                          <a:solidFill>
                            <a:srgbClr val="000000"/>
                          </a:solidFill>
                          <a:latin typeface="Arial"/>
                          <a:cs typeface="Arial"/>
                        </a:rPr>
                        <a:t>Feat</a:t>
                      </a:r>
                      <a:r>
                        <a:rPr lang="ja-JP" altLang="en-US" sz="1800" dirty="0" smtClean="0">
                          <a:solidFill>
                            <a:srgbClr val="000000"/>
                          </a:solidFill>
                          <a:latin typeface="Arial"/>
                          <a:cs typeface="Arial"/>
                        </a:rPr>
                        <a:t>.</a:t>
                      </a:r>
                      <a:r>
                        <a:rPr lang="en-US" altLang="ja-JP" sz="1800" dirty="0" smtClean="0">
                          <a:solidFill>
                            <a:srgbClr val="000000"/>
                          </a:solidFill>
                          <a:latin typeface="Arial"/>
                          <a:cs typeface="Arial"/>
                        </a:rPr>
                        <a:t>1105〜1108</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dirty="0" smtClean="0">
                          <a:solidFill>
                            <a:srgbClr val="000000"/>
                          </a:solidFill>
                          <a:latin typeface="Arial"/>
                          <a:cs typeface="Arial"/>
                        </a:rPr>
                        <a:t>Mean</a:t>
                      </a:r>
                      <a:r>
                        <a:rPr kumimoji="1" lang="en-US" altLang="ja-JP" baseline="0" dirty="0" smtClean="0">
                          <a:solidFill>
                            <a:srgbClr val="000000"/>
                          </a:solidFill>
                          <a:latin typeface="Arial"/>
                          <a:cs typeface="Arial"/>
                        </a:rPr>
                        <a:t> of the login interval(Max, Min, </a:t>
                      </a:r>
                      <a:r>
                        <a:rPr kumimoji="1" lang="en-US" altLang="ja-JP" baseline="0" dirty="0" err="1" smtClean="0">
                          <a:solidFill>
                            <a:srgbClr val="000000"/>
                          </a:solidFill>
                          <a:latin typeface="Arial"/>
                          <a:cs typeface="Arial"/>
                        </a:rPr>
                        <a:t>Std</a:t>
                      </a:r>
                      <a:r>
                        <a:rPr kumimoji="1" lang="en-US" altLang="ja-JP" baseline="0" dirty="0" smtClean="0">
                          <a:solidFill>
                            <a:srgbClr val="000000"/>
                          </a:solidFill>
                          <a:latin typeface="Arial"/>
                          <a:cs typeface="Arial"/>
                        </a:rPr>
                        <a:t>)</a:t>
                      </a:r>
                      <a:endParaRPr kumimoji="1" lang="ja-JP" altLang="en-US" dirty="0">
                        <a:solidFill>
                          <a:srgbClr val="000000"/>
                        </a:solidFill>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7" name="スライド番号プレースホルダー 3"/>
          <p:cNvSpPr>
            <a:spLocks noGrp="1"/>
          </p:cNvSpPr>
          <p:nvPr>
            <p:ph type="sldNum" sz="quarter" idx="12"/>
          </p:nvPr>
        </p:nvSpPr>
        <p:spPr>
          <a:xfrm>
            <a:off x="6553200" y="6356350"/>
            <a:ext cx="2133600" cy="365125"/>
          </a:xfrm>
        </p:spPr>
        <p:txBody>
          <a:bodyPr/>
          <a:lstStyle/>
          <a:p>
            <a:fld id="{222DB5DA-3993-6941-A4DD-FBF7FE7FC33A}" type="slidenum">
              <a:rPr kumimoji="1" lang="ja-JP" altLang="en-US" smtClean="0"/>
              <a:t>6</a:t>
            </a:fld>
            <a:endParaRPr kumimoji="1" lang="ja-JP" altLang="en-US" dirty="0"/>
          </a:p>
        </p:txBody>
      </p:sp>
    </p:spTree>
    <p:extLst>
      <p:ext uri="{BB962C8B-B14F-4D97-AF65-F5344CB8AC3E}">
        <p14:creationId xmlns:p14="http://schemas.microsoft.com/office/powerpoint/2010/main" val="15711746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latin typeface="Arial"/>
                <a:cs typeface="Arial"/>
              </a:rPr>
              <a:t>Features based on username</a:t>
            </a:r>
            <a:endParaRPr kumimoji="1" lang="ja-JP" altLang="en-US" dirty="0">
              <a:latin typeface="Arial"/>
              <a:cs typeface="Arial"/>
            </a:endParaRPr>
          </a:p>
        </p:txBody>
      </p:sp>
      <p:sp>
        <p:nvSpPr>
          <p:cNvPr id="3" name="コンテンツ プレースホルダー 2"/>
          <p:cNvSpPr>
            <a:spLocks noGrp="1"/>
          </p:cNvSpPr>
          <p:nvPr>
            <p:ph idx="1"/>
          </p:nvPr>
        </p:nvSpPr>
        <p:spPr/>
        <p:txBody>
          <a:bodyPr/>
          <a:lstStyle/>
          <a:p>
            <a:pPr marL="342900" indent="-342900">
              <a:buFont typeface="Arial"/>
              <a:buChar char="•"/>
            </a:pPr>
            <a:r>
              <a:rPr lang="en-US" altLang="ja-JP" dirty="0" smtClean="0">
                <a:latin typeface="Arial"/>
                <a:cs typeface="Arial"/>
              </a:rPr>
              <a:t>Sum </a:t>
            </a:r>
            <a:r>
              <a:rPr lang="en-US" altLang="ja-JP" dirty="0">
                <a:latin typeface="Arial"/>
                <a:cs typeface="Arial"/>
              </a:rPr>
              <a:t>of </a:t>
            </a:r>
            <a:r>
              <a:rPr lang="en-US" altLang="ja-JP" dirty="0" smtClean="0">
                <a:latin typeface="Arial"/>
                <a:cs typeface="Arial"/>
              </a:rPr>
              <a:t>basic features </a:t>
            </a:r>
            <a:r>
              <a:rPr lang="en-US" altLang="en-US" dirty="0" smtClean="0">
                <a:latin typeface="Arial"/>
                <a:cs typeface="Arial"/>
              </a:rPr>
              <a:t>by </a:t>
            </a:r>
            <a:r>
              <a:rPr lang="en-US" altLang="en-US" dirty="0">
                <a:latin typeface="Arial"/>
                <a:cs typeface="Arial"/>
              </a:rPr>
              <a:t>username</a:t>
            </a:r>
            <a:endParaRPr lang="en-US" altLang="ja-JP" dirty="0">
              <a:latin typeface="Arial"/>
              <a:cs typeface="Arial"/>
            </a:endParaRPr>
          </a:p>
          <a:p>
            <a:pPr marL="342900" indent="-342900">
              <a:buFont typeface="Arial"/>
              <a:buChar char="•"/>
            </a:pPr>
            <a:r>
              <a:rPr lang="en-US" altLang="ja-JP" dirty="0" smtClean="0">
                <a:latin typeface="Arial"/>
                <a:cs typeface="Arial"/>
              </a:rPr>
              <a:t>Mean of </a:t>
            </a:r>
            <a:r>
              <a:rPr lang="en-US" altLang="ja-JP" dirty="0">
                <a:latin typeface="Arial"/>
                <a:cs typeface="Arial"/>
              </a:rPr>
              <a:t>basic features </a:t>
            </a:r>
            <a:r>
              <a:rPr lang="en-US" altLang="en-US" dirty="0">
                <a:latin typeface="Arial"/>
                <a:cs typeface="Arial"/>
              </a:rPr>
              <a:t>by username</a:t>
            </a:r>
            <a:endParaRPr lang="en-US" altLang="ja-JP" dirty="0">
              <a:latin typeface="Arial"/>
              <a:cs typeface="Arial"/>
            </a:endParaRPr>
          </a:p>
          <a:p>
            <a:pPr marL="342900" indent="-342900">
              <a:buFont typeface="Arial"/>
              <a:buChar char="•"/>
            </a:pPr>
            <a:r>
              <a:rPr lang="en-US" altLang="ja-JP" dirty="0" err="1" smtClean="0">
                <a:latin typeface="Arial"/>
                <a:cs typeface="Arial"/>
              </a:rPr>
              <a:t>Std</a:t>
            </a:r>
            <a:r>
              <a:rPr lang="en-US" altLang="ja-JP" dirty="0" smtClean="0">
                <a:latin typeface="Arial"/>
                <a:cs typeface="Arial"/>
              </a:rPr>
              <a:t> </a:t>
            </a:r>
            <a:r>
              <a:rPr lang="en-US" altLang="ja-JP" dirty="0">
                <a:latin typeface="Arial"/>
                <a:cs typeface="Arial"/>
              </a:rPr>
              <a:t>of basic features </a:t>
            </a:r>
            <a:r>
              <a:rPr lang="en-US" altLang="en-US" dirty="0">
                <a:latin typeface="Arial"/>
                <a:cs typeface="Arial"/>
              </a:rPr>
              <a:t>by </a:t>
            </a:r>
            <a:r>
              <a:rPr lang="en-US" altLang="en-US" dirty="0" smtClean="0">
                <a:latin typeface="Arial"/>
                <a:cs typeface="Arial"/>
              </a:rPr>
              <a:t>username</a:t>
            </a:r>
            <a:endParaRPr lang="en-US" altLang="ja-JP" dirty="0" smtClean="0">
              <a:latin typeface="Arial"/>
              <a:cs typeface="Arial"/>
            </a:endParaRPr>
          </a:p>
          <a:p>
            <a:endParaRPr lang="en-US" altLang="ja-JP" dirty="0">
              <a:latin typeface="Arial"/>
              <a:cs typeface="Arial"/>
            </a:endParaRPr>
          </a:p>
          <a:p>
            <a:endParaRPr kumimoji="1" lang="ja-JP" altLang="en-US" dirty="0">
              <a:latin typeface="Arial"/>
              <a:cs typeface="Arial"/>
            </a:endParaRPr>
          </a:p>
        </p:txBody>
      </p:sp>
      <p:sp>
        <p:nvSpPr>
          <p:cNvPr id="4" name="スライド番号プレースホルダー 3"/>
          <p:cNvSpPr>
            <a:spLocks noGrp="1"/>
          </p:cNvSpPr>
          <p:nvPr>
            <p:ph type="sldNum" sz="quarter" idx="12"/>
          </p:nvPr>
        </p:nvSpPr>
        <p:spPr>
          <a:xfrm>
            <a:off x="6553200" y="6356350"/>
            <a:ext cx="2133600" cy="365125"/>
          </a:xfrm>
        </p:spPr>
        <p:txBody>
          <a:bodyPr/>
          <a:lstStyle/>
          <a:p>
            <a:fld id="{222DB5DA-3993-6941-A4DD-FBF7FE7FC33A}" type="slidenum">
              <a:rPr kumimoji="1" lang="ja-JP" altLang="en-US" smtClean="0"/>
              <a:t>7</a:t>
            </a:fld>
            <a:endParaRPr kumimoji="1" lang="ja-JP" altLang="en-US" dirty="0"/>
          </a:p>
        </p:txBody>
      </p:sp>
      <p:sp>
        <p:nvSpPr>
          <p:cNvPr id="5" name="テキスト ボックス 4"/>
          <p:cNvSpPr txBox="1"/>
          <p:nvPr/>
        </p:nvSpPr>
        <p:spPr>
          <a:xfrm>
            <a:off x="131297" y="3096946"/>
            <a:ext cx="9264550" cy="400110"/>
          </a:xfrm>
          <a:prstGeom prst="rect">
            <a:avLst/>
          </a:prstGeom>
          <a:noFill/>
        </p:spPr>
        <p:txBody>
          <a:bodyPr wrap="none" rtlCol="0">
            <a:spAutoFit/>
          </a:bodyPr>
          <a:lstStyle/>
          <a:p>
            <a:r>
              <a:rPr kumimoji="1" lang="en-US" altLang="ja-JP" sz="2000" dirty="0" smtClean="0">
                <a:latin typeface="Arial"/>
                <a:cs typeface="Arial"/>
              </a:rPr>
              <a:t>Username   Feature1    </a:t>
            </a:r>
            <a:r>
              <a:rPr kumimoji="1" lang="en-US" altLang="ja-JP" sz="2000" dirty="0" err="1" smtClean="0">
                <a:latin typeface="Arial"/>
                <a:cs typeface="Arial"/>
              </a:rPr>
              <a:t>Groupby</a:t>
            </a:r>
            <a:r>
              <a:rPr kumimoji="1" lang="en-US" altLang="ja-JP" sz="2000" dirty="0" smtClean="0">
                <a:latin typeface="Arial"/>
                <a:cs typeface="Arial"/>
              </a:rPr>
              <a:t> Username(sum)   </a:t>
            </a:r>
            <a:r>
              <a:rPr lang="en-US" altLang="ja-JP" sz="2000" dirty="0" err="1">
                <a:latin typeface="Arial"/>
                <a:cs typeface="Arial"/>
              </a:rPr>
              <a:t>Groupby</a:t>
            </a:r>
            <a:r>
              <a:rPr lang="en-US" altLang="ja-JP" sz="2000" dirty="0">
                <a:latin typeface="Arial"/>
                <a:cs typeface="Arial"/>
              </a:rPr>
              <a:t> Username </a:t>
            </a:r>
            <a:r>
              <a:rPr lang="en-US" altLang="ja-JP" sz="2000" dirty="0" smtClean="0">
                <a:latin typeface="Arial"/>
                <a:cs typeface="Arial"/>
              </a:rPr>
              <a:t>(mean) </a:t>
            </a:r>
            <a:r>
              <a:rPr kumimoji="1" lang="en-US" altLang="ja-JP" sz="2000" dirty="0" smtClean="0">
                <a:latin typeface="Arial"/>
                <a:cs typeface="Arial"/>
              </a:rPr>
              <a:t>            </a:t>
            </a:r>
            <a:endParaRPr kumimoji="1" lang="ja-JP" altLang="en-US" sz="2000" dirty="0">
              <a:latin typeface="Arial"/>
              <a:cs typeface="Arial"/>
            </a:endParaRPr>
          </a:p>
        </p:txBody>
      </p:sp>
      <p:sp>
        <p:nvSpPr>
          <p:cNvPr id="6" name="テキスト ボックス 5"/>
          <p:cNvSpPr txBox="1"/>
          <p:nvPr/>
        </p:nvSpPr>
        <p:spPr>
          <a:xfrm>
            <a:off x="285415" y="3466278"/>
            <a:ext cx="8401385" cy="1754327"/>
          </a:xfrm>
          <a:prstGeom prst="rect">
            <a:avLst/>
          </a:prstGeom>
          <a:noFill/>
        </p:spPr>
        <p:txBody>
          <a:bodyPr wrap="square" rtlCol="0">
            <a:spAutoFit/>
          </a:bodyPr>
          <a:lstStyle/>
          <a:p>
            <a:r>
              <a:rPr lang="en-US" altLang="ja-JP" dirty="0" smtClean="0">
                <a:latin typeface="Arial"/>
                <a:cs typeface="Arial"/>
              </a:rPr>
              <a:t>    U1                  </a:t>
            </a:r>
            <a:r>
              <a:rPr lang="en-US" altLang="ja-JP" dirty="0">
                <a:latin typeface="Arial"/>
                <a:cs typeface="Arial"/>
              </a:rPr>
              <a:t>1  </a:t>
            </a:r>
            <a:r>
              <a:rPr lang="en-US" altLang="ja-JP" dirty="0" smtClean="0">
                <a:latin typeface="Arial"/>
                <a:cs typeface="Arial"/>
              </a:rPr>
              <a:t>                                 6                                           2</a:t>
            </a:r>
          </a:p>
          <a:p>
            <a:r>
              <a:rPr lang="en-US" altLang="ja-JP" dirty="0" smtClean="0">
                <a:latin typeface="Arial"/>
                <a:cs typeface="Arial"/>
              </a:rPr>
              <a:t>    U1                  2                                   6                                           2</a:t>
            </a:r>
          </a:p>
          <a:p>
            <a:r>
              <a:rPr lang="en-US" altLang="ja-JP" dirty="0" smtClean="0">
                <a:latin typeface="Arial"/>
                <a:cs typeface="Arial"/>
              </a:rPr>
              <a:t>    U2                  1                                   1                                           1</a:t>
            </a:r>
          </a:p>
          <a:p>
            <a:r>
              <a:rPr lang="en-US" altLang="ja-JP" dirty="0" smtClean="0">
                <a:latin typeface="Arial"/>
                <a:cs typeface="Arial"/>
              </a:rPr>
              <a:t>    U3                  2                                   2                                           2</a:t>
            </a:r>
          </a:p>
          <a:p>
            <a:r>
              <a:rPr lang="en-US" altLang="ja-JP" dirty="0" smtClean="0">
                <a:latin typeface="Arial"/>
                <a:cs typeface="Arial"/>
              </a:rPr>
              <a:t>    U1                  3                                   6                                           2 </a:t>
            </a:r>
          </a:p>
          <a:p>
            <a:endParaRPr lang="en-US" altLang="ja-JP" dirty="0">
              <a:latin typeface="Arial"/>
              <a:cs typeface="Arial"/>
            </a:endParaRPr>
          </a:p>
        </p:txBody>
      </p:sp>
      <p:sp>
        <p:nvSpPr>
          <p:cNvPr id="7" name="テキスト ボックス 6"/>
          <p:cNvSpPr txBox="1"/>
          <p:nvPr/>
        </p:nvSpPr>
        <p:spPr>
          <a:xfrm>
            <a:off x="4519494" y="3447873"/>
            <a:ext cx="993143" cy="369332"/>
          </a:xfrm>
          <a:prstGeom prst="rect">
            <a:avLst/>
          </a:prstGeom>
          <a:noFill/>
        </p:spPr>
        <p:txBody>
          <a:bodyPr wrap="none" rtlCol="0">
            <a:spAutoFit/>
          </a:bodyPr>
          <a:lstStyle/>
          <a:p>
            <a:r>
              <a:rPr kumimoji="1" lang="en-US" altLang="ja-JP" dirty="0" smtClean="0">
                <a:latin typeface="Arial"/>
                <a:cs typeface="Arial"/>
              </a:rPr>
              <a:t>(1+2+3)</a:t>
            </a:r>
            <a:endParaRPr kumimoji="1" lang="ja-JP" altLang="en-US" dirty="0">
              <a:latin typeface="Arial"/>
              <a:cs typeface="Arial"/>
            </a:endParaRPr>
          </a:p>
        </p:txBody>
      </p:sp>
      <p:sp>
        <p:nvSpPr>
          <p:cNvPr id="8" name="テキスト ボックス 7"/>
          <p:cNvSpPr txBox="1"/>
          <p:nvPr/>
        </p:nvSpPr>
        <p:spPr>
          <a:xfrm>
            <a:off x="7404265" y="3447873"/>
            <a:ext cx="659293" cy="369332"/>
          </a:xfrm>
          <a:prstGeom prst="rect">
            <a:avLst/>
          </a:prstGeom>
          <a:noFill/>
        </p:spPr>
        <p:txBody>
          <a:bodyPr wrap="none" rtlCol="0">
            <a:spAutoFit/>
          </a:bodyPr>
          <a:lstStyle/>
          <a:p>
            <a:r>
              <a:rPr kumimoji="1" lang="en-US" altLang="ja-JP" dirty="0" smtClean="0">
                <a:latin typeface="Arial"/>
                <a:cs typeface="Arial"/>
              </a:rPr>
              <a:t>(6/3)</a:t>
            </a:r>
            <a:endParaRPr kumimoji="1" lang="ja-JP" altLang="en-US" dirty="0">
              <a:latin typeface="Arial"/>
              <a:cs typeface="Arial"/>
            </a:endParaRPr>
          </a:p>
        </p:txBody>
      </p:sp>
      <p:cxnSp>
        <p:nvCxnSpPr>
          <p:cNvPr id="10" name="直線コネクタ 9"/>
          <p:cNvCxnSpPr/>
          <p:nvPr/>
        </p:nvCxnSpPr>
        <p:spPr>
          <a:xfrm>
            <a:off x="285415" y="3775095"/>
            <a:ext cx="2464024"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a:off x="285415" y="4092371"/>
            <a:ext cx="2464024"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a:off x="285415" y="4881999"/>
            <a:ext cx="2464024"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直線矢印コネクタ 14"/>
          <p:cNvCxnSpPr/>
          <p:nvPr/>
        </p:nvCxnSpPr>
        <p:spPr>
          <a:xfrm>
            <a:off x="2834105" y="3662844"/>
            <a:ext cx="1518057"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flipV="1">
            <a:off x="2834105" y="3698493"/>
            <a:ext cx="1518057" cy="240634"/>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p:nvPr/>
        </p:nvCxnSpPr>
        <p:spPr>
          <a:xfrm flipV="1">
            <a:off x="2834105" y="3738599"/>
            <a:ext cx="1518057" cy="99817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8850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700" dirty="0" smtClean="0">
                <a:latin typeface="Arial"/>
                <a:cs typeface="Arial"/>
              </a:rPr>
              <a:t>Divide </a:t>
            </a:r>
            <a:r>
              <a:rPr lang="en-US" altLang="ja-JP" sz="3700" dirty="0" smtClean="0">
                <a:latin typeface="Arial"/>
                <a:cs typeface="Arial"/>
              </a:rPr>
              <a:t>course </a:t>
            </a:r>
            <a:r>
              <a:rPr kumimoji="1" lang="en-US" altLang="ja-JP" sz="3700" dirty="0" smtClean="0">
                <a:latin typeface="Arial"/>
                <a:cs typeface="Arial"/>
              </a:rPr>
              <a:t>periods into three</a:t>
            </a:r>
            <a:endParaRPr kumimoji="1" lang="ja-JP" altLang="en-US" sz="3700" dirty="0">
              <a:latin typeface="Arial"/>
              <a:cs typeface="Arial"/>
            </a:endParaRPr>
          </a:p>
        </p:txBody>
      </p:sp>
      <p:sp>
        <p:nvSpPr>
          <p:cNvPr id="3" name="コンテンツ プレースホルダー 2"/>
          <p:cNvSpPr>
            <a:spLocks noGrp="1"/>
          </p:cNvSpPr>
          <p:nvPr>
            <p:ph idx="1"/>
          </p:nvPr>
        </p:nvSpPr>
        <p:spPr/>
        <p:txBody>
          <a:bodyPr/>
          <a:lstStyle/>
          <a:p>
            <a:pPr marL="342900" indent="-342900">
              <a:buFont typeface="Arial"/>
              <a:buChar char="•"/>
            </a:pPr>
            <a:r>
              <a:rPr lang="en-US" altLang="ja-JP" dirty="0" smtClean="0">
                <a:latin typeface="Arial"/>
                <a:cs typeface="Arial"/>
              </a:rPr>
              <a:t>The count </a:t>
            </a:r>
            <a:r>
              <a:rPr lang="en-US" altLang="ja-JP" dirty="0">
                <a:latin typeface="Arial"/>
                <a:cs typeface="Arial"/>
              </a:rPr>
              <a:t>of the </a:t>
            </a:r>
            <a:r>
              <a:rPr lang="en-US" altLang="ja-JP" dirty="0" smtClean="0">
                <a:latin typeface="Arial"/>
                <a:cs typeface="Arial"/>
              </a:rPr>
              <a:t>event within </a:t>
            </a:r>
            <a:r>
              <a:rPr lang="en-US" altLang="ja-JP" dirty="0">
                <a:latin typeface="Arial"/>
                <a:cs typeface="Arial"/>
              </a:rPr>
              <a:t>divided periods</a:t>
            </a:r>
          </a:p>
          <a:p>
            <a:pPr marL="342900" indent="-342900">
              <a:buFont typeface="Arial"/>
              <a:buChar char="•"/>
            </a:pPr>
            <a:r>
              <a:rPr lang="en-US" altLang="ja-JP" dirty="0">
                <a:latin typeface="Arial"/>
                <a:cs typeface="Arial"/>
              </a:rPr>
              <a:t>The sum of the event within divided periods</a:t>
            </a:r>
          </a:p>
          <a:p>
            <a:pPr marL="342900" indent="-342900">
              <a:buFont typeface="Arial"/>
              <a:buChar char="•"/>
            </a:pPr>
            <a:endParaRPr lang="en-US" altLang="ja-JP" dirty="0">
              <a:latin typeface="Arial"/>
              <a:cs typeface="Arial"/>
            </a:endParaRPr>
          </a:p>
          <a:p>
            <a:pPr marL="342900" indent="-342900">
              <a:buFont typeface="Arial"/>
              <a:buChar char="•"/>
            </a:pPr>
            <a:endParaRPr kumimoji="1" lang="ja-JP" altLang="en-US" dirty="0">
              <a:latin typeface="Arial"/>
              <a:cs typeface="Arial"/>
            </a:endParaRPr>
          </a:p>
        </p:txBody>
      </p:sp>
      <p:sp>
        <p:nvSpPr>
          <p:cNvPr id="4" name="スライド番号プレースホルダー 3"/>
          <p:cNvSpPr>
            <a:spLocks noGrp="1"/>
          </p:cNvSpPr>
          <p:nvPr>
            <p:ph type="sldNum" sz="quarter" idx="12"/>
          </p:nvPr>
        </p:nvSpPr>
        <p:spPr/>
        <p:txBody>
          <a:bodyPr/>
          <a:lstStyle/>
          <a:p>
            <a:fld id="{222DB5DA-3993-6941-A4DD-FBF7FE7FC33A}" type="slidenum">
              <a:rPr kumimoji="1" lang="ja-JP" altLang="en-US" smtClean="0"/>
              <a:t>8</a:t>
            </a:fld>
            <a:endParaRPr kumimoji="1" lang="ja-JP" altLang="en-US" dirty="0"/>
          </a:p>
        </p:txBody>
      </p:sp>
      <p:sp>
        <p:nvSpPr>
          <p:cNvPr id="7" name="コンテンツ プレースホルダー 2"/>
          <p:cNvSpPr txBox="1">
            <a:spLocks/>
          </p:cNvSpPr>
          <p:nvPr/>
        </p:nvSpPr>
        <p:spPr>
          <a:xfrm>
            <a:off x="285415" y="956018"/>
            <a:ext cx="8591007" cy="540033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kumimoji="1" sz="2400" kern="1200">
                <a:solidFill>
                  <a:schemeClr val="tx1"/>
                </a:solidFill>
                <a:latin typeface="メイリオ"/>
                <a:ea typeface="メイリオ"/>
                <a:cs typeface="メイリオ"/>
              </a:defRPr>
            </a:lvl1pPr>
            <a:lvl2pPr marL="742950" indent="-285750" algn="l" defTabSz="457200" rtl="0" eaLnBrk="1" latinLnBrk="0" hangingPunct="1">
              <a:spcBef>
                <a:spcPct val="20000"/>
              </a:spcBef>
              <a:buFont typeface="Arial"/>
              <a:buChar char="–"/>
              <a:defRPr kumimoji="1" sz="2800" kern="1200">
                <a:solidFill>
                  <a:schemeClr val="tx1"/>
                </a:solidFill>
                <a:latin typeface="メイリオ"/>
                <a:ea typeface="メイリオ"/>
                <a:cs typeface="メイリオ"/>
              </a:defRPr>
            </a:lvl2pPr>
            <a:lvl3pPr marL="1143000" indent="-228600" algn="l" defTabSz="457200" rtl="0" eaLnBrk="1" latinLnBrk="0" hangingPunct="1">
              <a:spcBef>
                <a:spcPct val="20000"/>
              </a:spcBef>
              <a:buFont typeface="Arial"/>
              <a:buChar char="•"/>
              <a:defRPr kumimoji="1" sz="2400" kern="1200">
                <a:solidFill>
                  <a:schemeClr val="tx1"/>
                </a:solidFill>
                <a:latin typeface="メイリオ"/>
                <a:ea typeface="メイリオ"/>
                <a:cs typeface="メイリオ"/>
              </a:defRPr>
            </a:lvl3pPr>
            <a:lvl4pPr marL="1600200" indent="-228600" algn="l" defTabSz="457200" rtl="0" eaLnBrk="1" latinLnBrk="0" hangingPunct="1">
              <a:spcBef>
                <a:spcPct val="20000"/>
              </a:spcBef>
              <a:buFont typeface="Arial"/>
              <a:buChar char="–"/>
              <a:defRPr kumimoji="1" sz="2000" kern="1200">
                <a:solidFill>
                  <a:schemeClr val="tx1"/>
                </a:solidFill>
                <a:latin typeface="メイリオ"/>
                <a:ea typeface="メイリオ"/>
                <a:cs typeface="メイリオ"/>
              </a:defRPr>
            </a:lvl4pPr>
            <a:lvl5pPr marL="2057400" indent="-228600" algn="l" defTabSz="457200" rtl="0" eaLnBrk="1" latinLnBrk="0" hangingPunct="1">
              <a:spcBef>
                <a:spcPct val="20000"/>
              </a:spcBef>
              <a:buFont typeface="Arial"/>
              <a:buChar char="»"/>
              <a:defRPr kumimoji="1" sz="2000" kern="1200">
                <a:solidFill>
                  <a:schemeClr val="tx1"/>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342900" indent="-342900">
              <a:buFont typeface="Arial"/>
              <a:buChar char="•"/>
            </a:pPr>
            <a:endParaRPr lang="en-US" altLang="ja-JP" dirty="0" smtClean="0"/>
          </a:p>
          <a:p>
            <a:pPr marL="342900" indent="-342900">
              <a:buFont typeface="Arial"/>
              <a:buChar char="•"/>
            </a:pPr>
            <a:endParaRPr lang="en-US" altLang="ja-JP" dirty="0" smtClean="0"/>
          </a:p>
          <a:p>
            <a:pPr marL="342900" indent="-342900">
              <a:buFont typeface="Arial"/>
              <a:buChar char="•"/>
            </a:pPr>
            <a:endParaRPr lang="en-US" altLang="ja-JP" dirty="0" smtClean="0"/>
          </a:p>
          <a:p>
            <a:pPr marL="342900" indent="-342900">
              <a:buFont typeface="Arial"/>
              <a:buChar char="•"/>
            </a:pPr>
            <a:endParaRPr lang="en-US" altLang="ja-JP" dirty="0" smtClean="0"/>
          </a:p>
          <a:p>
            <a:pPr marL="342900" indent="-342900">
              <a:buFont typeface="Arial"/>
              <a:buChar char="•"/>
            </a:pPr>
            <a:endParaRPr lang="en-US" altLang="ja-JP" dirty="0" smtClean="0"/>
          </a:p>
          <a:p>
            <a:pPr marL="342900" indent="-342900">
              <a:buFont typeface="Arial"/>
              <a:buChar char="•"/>
            </a:pPr>
            <a:endParaRPr lang="en-US" altLang="ja-JP" dirty="0" smtClean="0"/>
          </a:p>
        </p:txBody>
      </p:sp>
      <p:cxnSp>
        <p:nvCxnSpPr>
          <p:cNvPr id="8" name="直線コネクタ 7"/>
          <p:cNvCxnSpPr/>
          <p:nvPr/>
        </p:nvCxnSpPr>
        <p:spPr>
          <a:xfrm flipV="1">
            <a:off x="881460" y="2748887"/>
            <a:ext cx="7260227" cy="18958"/>
          </a:xfrm>
          <a:prstGeom prst="line">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7807004" y="2338670"/>
            <a:ext cx="993143" cy="369332"/>
          </a:xfrm>
          <a:prstGeom prst="rect">
            <a:avLst/>
          </a:prstGeom>
          <a:noFill/>
        </p:spPr>
        <p:txBody>
          <a:bodyPr wrap="none" rtlCol="0">
            <a:spAutoFit/>
          </a:bodyPr>
          <a:lstStyle/>
          <a:p>
            <a:r>
              <a:rPr lang="en-US" altLang="ja-JP" dirty="0" smtClean="0">
                <a:latin typeface="Arial"/>
                <a:cs typeface="Arial"/>
              </a:rPr>
              <a:t>30</a:t>
            </a:r>
            <a:r>
              <a:rPr kumimoji="1" lang="en-US" altLang="ja-JP" dirty="0" smtClean="0">
                <a:latin typeface="Arial"/>
                <a:cs typeface="Arial"/>
              </a:rPr>
              <a:t> days</a:t>
            </a:r>
            <a:endParaRPr kumimoji="1" lang="ja-JP" altLang="en-US" dirty="0">
              <a:latin typeface="Arial"/>
              <a:cs typeface="Arial"/>
            </a:endParaRPr>
          </a:p>
        </p:txBody>
      </p:sp>
      <p:cxnSp>
        <p:nvCxnSpPr>
          <p:cNvPr id="11" name="直線コネクタ 10"/>
          <p:cNvCxnSpPr/>
          <p:nvPr/>
        </p:nvCxnSpPr>
        <p:spPr>
          <a:xfrm>
            <a:off x="3326809" y="2578267"/>
            <a:ext cx="0" cy="360936"/>
          </a:xfrm>
          <a:prstGeom prst="line">
            <a:avLst/>
          </a:prstGeom>
          <a:ln w="3810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5848735" y="2568419"/>
            <a:ext cx="0" cy="360936"/>
          </a:xfrm>
          <a:prstGeom prst="line">
            <a:avLst/>
          </a:prstGeom>
          <a:ln w="3810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677620" y="2225667"/>
            <a:ext cx="962949" cy="523220"/>
          </a:xfrm>
          <a:prstGeom prst="rect">
            <a:avLst/>
          </a:prstGeom>
          <a:noFill/>
        </p:spPr>
        <p:txBody>
          <a:bodyPr wrap="none" rtlCol="0">
            <a:spAutoFit/>
          </a:bodyPr>
          <a:lstStyle/>
          <a:p>
            <a:r>
              <a:rPr kumimoji="1" lang="en-US" altLang="ja-JP" sz="2800" dirty="0" smtClean="0">
                <a:latin typeface="Arial"/>
                <a:cs typeface="Arial"/>
              </a:rPr>
              <a:t>early</a:t>
            </a:r>
            <a:endParaRPr kumimoji="1" lang="ja-JP" altLang="en-US" sz="2800" dirty="0">
              <a:latin typeface="Arial"/>
              <a:cs typeface="Arial"/>
            </a:endParaRPr>
          </a:p>
        </p:txBody>
      </p:sp>
      <p:sp>
        <p:nvSpPr>
          <p:cNvPr id="16" name="テキスト ボックス 15"/>
          <p:cNvSpPr txBox="1"/>
          <p:nvPr/>
        </p:nvSpPr>
        <p:spPr>
          <a:xfrm>
            <a:off x="3927564" y="2225667"/>
            <a:ext cx="1242422" cy="523220"/>
          </a:xfrm>
          <a:prstGeom prst="rect">
            <a:avLst/>
          </a:prstGeom>
          <a:noFill/>
        </p:spPr>
        <p:txBody>
          <a:bodyPr wrap="none" rtlCol="0">
            <a:spAutoFit/>
          </a:bodyPr>
          <a:lstStyle/>
          <a:p>
            <a:r>
              <a:rPr kumimoji="1" lang="en-US" altLang="ja-JP" sz="2800" dirty="0" smtClean="0">
                <a:latin typeface="Arial"/>
                <a:cs typeface="Arial"/>
              </a:rPr>
              <a:t>middle</a:t>
            </a:r>
            <a:endParaRPr kumimoji="1" lang="ja-JP" altLang="en-US" sz="2800" dirty="0">
              <a:latin typeface="Arial"/>
              <a:cs typeface="Arial"/>
            </a:endParaRPr>
          </a:p>
        </p:txBody>
      </p:sp>
      <p:sp>
        <p:nvSpPr>
          <p:cNvPr id="17" name="テキスト ボックス 16"/>
          <p:cNvSpPr txBox="1"/>
          <p:nvPr/>
        </p:nvSpPr>
        <p:spPr>
          <a:xfrm>
            <a:off x="6600587" y="2225667"/>
            <a:ext cx="763600" cy="523220"/>
          </a:xfrm>
          <a:prstGeom prst="rect">
            <a:avLst/>
          </a:prstGeom>
          <a:noFill/>
        </p:spPr>
        <p:txBody>
          <a:bodyPr wrap="none" rtlCol="0">
            <a:spAutoFit/>
          </a:bodyPr>
          <a:lstStyle/>
          <a:p>
            <a:r>
              <a:rPr kumimoji="1" lang="en-US" altLang="ja-JP" sz="2800" dirty="0" smtClean="0">
                <a:latin typeface="Arial"/>
                <a:cs typeface="Arial"/>
              </a:rPr>
              <a:t>late</a:t>
            </a:r>
            <a:endParaRPr kumimoji="1" lang="ja-JP" altLang="en-US" sz="2800" dirty="0">
              <a:latin typeface="Arial"/>
              <a:cs typeface="Arial"/>
            </a:endParaRPr>
          </a:p>
        </p:txBody>
      </p:sp>
      <p:cxnSp>
        <p:nvCxnSpPr>
          <p:cNvPr id="18" name="直線コネクタ 17"/>
          <p:cNvCxnSpPr/>
          <p:nvPr/>
        </p:nvCxnSpPr>
        <p:spPr>
          <a:xfrm flipV="1">
            <a:off x="1356116" y="3394191"/>
            <a:ext cx="4937343" cy="18958"/>
          </a:xfrm>
          <a:prstGeom prst="line">
            <a:avLst/>
          </a:pr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0" name="円/楕円 19"/>
          <p:cNvSpPr/>
          <p:nvPr/>
        </p:nvSpPr>
        <p:spPr>
          <a:xfrm>
            <a:off x="2003769" y="3312267"/>
            <a:ext cx="176194" cy="164953"/>
          </a:xfrm>
          <a:prstGeom prst="ellipse">
            <a:avLst/>
          </a:prstGeom>
          <a:gradFill flip="none" rotWithShape="1">
            <a:gsLst>
              <a:gs pos="87000">
                <a:srgbClr val="0000FF"/>
              </a:gs>
              <a:gs pos="0">
                <a:srgbClr val="FFFFFF"/>
              </a:gs>
            </a:gsLst>
            <a:path path="circle">
              <a:fillToRect l="50000" t="50000" r="50000" b="50000"/>
            </a:path>
            <a:tileRect/>
          </a:gradFill>
          <a:ln>
            <a:solidFill>
              <a:srgbClr val="0000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2332363" y="3312267"/>
            <a:ext cx="176194" cy="164953"/>
          </a:xfrm>
          <a:prstGeom prst="ellipse">
            <a:avLst/>
          </a:prstGeom>
          <a:gradFill flip="none" rotWithShape="1">
            <a:gsLst>
              <a:gs pos="87000">
                <a:srgbClr val="0000FF"/>
              </a:gs>
              <a:gs pos="0">
                <a:srgbClr val="FFFFFF"/>
              </a:gs>
            </a:gsLst>
            <a:path path="circle">
              <a:fillToRect l="50000" t="50000" r="50000" b="50000"/>
            </a:path>
            <a:tileRect/>
          </a:gradFill>
          <a:ln>
            <a:solidFill>
              <a:srgbClr val="0000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1356116" y="3312267"/>
            <a:ext cx="176194" cy="164953"/>
          </a:xfrm>
          <a:prstGeom prst="ellipse">
            <a:avLst/>
          </a:prstGeom>
          <a:gradFill flip="none" rotWithShape="1">
            <a:gsLst>
              <a:gs pos="87000">
                <a:srgbClr val="0000FF"/>
              </a:gs>
              <a:gs pos="0">
                <a:srgbClr val="FFFFFF"/>
              </a:gs>
            </a:gsLst>
            <a:path path="circle">
              <a:fillToRect l="50000" t="50000" r="50000" b="50000"/>
            </a:path>
            <a:tileRect/>
          </a:gradFill>
          <a:ln>
            <a:solidFill>
              <a:srgbClr val="0000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6001174" y="3315372"/>
            <a:ext cx="176194" cy="164953"/>
          </a:xfrm>
          <a:prstGeom prst="ellipse">
            <a:avLst/>
          </a:prstGeom>
          <a:gradFill flip="none" rotWithShape="1">
            <a:gsLst>
              <a:gs pos="87000">
                <a:srgbClr val="0000FF"/>
              </a:gs>
              <a:gs pos="0">
                <a:srgbClr val="FFFFFF"/>
              </a:gs>
            </a:gsLst>
            <a:path path="circle">
              <a:fillToRect l="50000" t="50000" r="50000" b="50000"/>
            </a:path>
            <a:tileRect/>
          </a:gradFill>
          <a:ln>
            <a:solidFill>
              <a:srgbClr val="0000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4863136" y="3311714"/>
            <a:ext cx="176194" cy="164953"/>
          </a:xfrm>
          <a:prstGeom prst="ellipse">
            <a:avLst/>
          </a:prstGeom>
          <a:gradFill flip="none" rotWithShape="1">
            <a:gsLst>
              <a:gs pos="87000">
                <a:srgbClr val="0000FF"/>
              </a:gs>
              <a:gs pos="0">
                <a:srgbClr val="FFFFFF"/>
              </a:gs>
            </a:gsLst>
            <a:path path="circle">
              <a:fillToRect l="50000" t="50000" r="50000" b="50000"/>
            </a:path>
            <a:tileRect/>
          </a:gradFill>
          <a:ln>
            <a:solidFill>
              <a:srgbClr val="0000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4632995" y="3311714"/>
            <a:ext cx="176194" cy="164953"/>
          </a:xfrm>
          <a:prstGeom prst="ellipse">
            <a:avLst/>
          </a:prstGeom>
          <a:gradFill flip="none" rotWithShape="1">
            <a:gsLst>
              <a:gs pos="87000">
                <a:srgbClr val="0000FF"/>
              </a:gs>
              <a:gs pos="0">
                <a:srgbClr val="FFFFFF"/>
              </a:gs>
            </a:gsLst>
            <a:path path="circle">
              <a:fillToRect l="50000" t="50000" r="50000" b="50000"/>
            </a:path>
            <a:tileRect/>
          </a:gradFill>
          <a:ln>
            <a:solidFill>
              <a:srgbClr val="0000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3927564" y="3311714"/>
            <a:ext cx="176194" cy="164953"/>
          </a:xfrm>
          <a:prstGeom prst="ellipse">
            <a:avLst/>
          </a:prstGeom>
          <a:gradFill flip="none" rotWithShape="1">
            <a:gsLst>
              <a:gs pos="87000">
                <a:srgbClr val="0000FF"/>
              </a:gs>
              <a:gs pos="0">
                <a:srgbClr val="FFFFFF"/>
              </a:gs>
            </a:gsLst>
            <a:path path="circle">
              <a:fillToRect l="50000" t="50000" r="50000" b="50000"/>
            </a:path>
            <a:tileRect/>
          </a:gradFill>
          <a:ln>
            <a:solidFill>
              <a:srgbClr val="0000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2600512" y="3312267"/>
            <a:ext cx="176194" cy="164953"/>
          </a:xfrm>
          <a:prstGeom prst="ellipse">
            <a:avLst/>
          </a:prstGeom>
          <a:gradFill flip="none" rotWithShape="1">
            <a:gsLst>
              <a:gs pos="87000">
                <a:srgbClr val="0000FF"/>
              </a:gs>
              <a:gs pos="0">
                <a:srgbClr val="FFFFFF"/>
              </a:gs>
            </a:gsLst>
            <a:path path="circle">
              <a:fillToRect l="50000" t="50000" r="50000" b="50000"/>
            </a:path>
            <a:tileRect/>
          </a:gradFill>
          <a:ln>
            <a:solidFill>
              <a:srgbClr val="0000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3084447" y="3318119"/>
            <a:ext cx="176194" cy="164953"/>
          </a:xfrm>
          <a:prstGeom prst="ellipse">
            <a:avLst/>
          </a:prstGeom>
          <a:gradFill flip="none" rotWithShape="1">
            <a:gsLst>
              <a:gs pos="87000">
                <a:srgbClr val="0000FF"/>
              </a:gs>
              <a:gs pos="0">
                <a:srgbClr val="FFFFFF"/>
              </a:gs>
            </a:gsLst>
            <a:path path="circle">
              <a:fillToRect l="50000" t="50000" r="50000" b="50000"/>
            </a:path>
            <a:tileRect/>
          </a:gradFill>
          <a:ln>
            <a:solidFill>
              <a:srgbClr val="0000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9" name="直線コネクタ 28"/>
          <p:cNvCxnSpPr/>
          <p:nvPr/>
        </p:nvCxnSpPr>
        <p:spPr>
          <a:xfrm flipV="1">
            <a:off x="285415" y="4626451"/>
            <a:ext cx="8591007" cy="18958"/>
          </a:xfrm>
          <a:prstGeom prst="line">
            <a:avLst/>
          </a:prstGeom>
          <a:ln>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a:off x="3321568" y="4455831"/>
            <a:ext cx="0" cy="1022986"/>
          </a:xfrm>
          <a:prstGeom prst="line">
            <a:avLst/>
          </a:prstGeom>
          <a:ln w="3810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直線コネクタ 31"/>
          <p:cNvCxnSpPr/>
          <p:nvPr/>
        </p:nvCxnSpPr>
        <p:spPr>
          <a:xfrm>
            <a:off x="6177368" y="4445983"/>
            <a:ext cx="0" cy="1032834"/>
          </a:xfrm>
          <a:prstGeom prst="line">
            <a:avLst/>
          </a:prstGeom>
          <a:ln w="3810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テキスト ボックス 32"/>
          <p:cNvSpPr txBox="1"/>
          <p:nvPr/>
        </p:nvSpPr>
        <p:spPr>
          <a:xfrm>
            <a:off x="1168974" y="4103231"/>
            <a:ext cx="962949" cy="523220"/>
          </a:xfrm>
          <a:prstGeom prst="rect">
            <a:avLst/>
          </a:prstGeom>
          <a:noFill/>
        </p:spPr>
        <p:txBody>
          <a:bodyPr wrap="none" rtlCol="0">
            <a:spAutoFit/>
          </a:bodyPr>
          <a:lstStyle/>
          <a:p>
            <a:r>
              <a:rPr kumimoji="1" lang="en-US" altLang="ja-JP" sz="2800" dirty="0" smtClean="0">
                <a:latin typeface="Arial"/>
                <a:cs typeface="Arial"/>
              </a:rPr>
              <a:t>early</a:t>
            </a:r>
            <a:endParaRPr kumimoji="1" lang="ja-JP" altLang="en-US" sz="2800" dirty="0">
              <a:latin typeface="Arial"/>
              <a:cs typeface="Arial"/>
            </a:endParaRPr>
          </a:p>
        </p:txBody>
      </p:sp>
      <p:sp>
        <p:nvSpPr>
          <p:cNvPr id="34" name="テキスト ボックス 33"/>
          <p:cNvSpPr txBox="1"/>
          <p:nvPr/>
        </p:nvSpPr>
        <p:spPr>
          <a:xfrm>
            <a:off x="4126497" y="4103231"/>
            <a:ext cx="1242422" cy="523220"/>
          </a:xfrm>
          <a:prstGeom prst="rect">
            <a:avLst/>
          </a:prstGeom>
          <a:noFill/>
        </p:spPr>
        <p:txBody>
          <a:bodyPr wrap="none" rtlCol="0">
            <a:spAutoFit/>
          </a:bodyPr>
          <a:lstStyle/>
          <a:p>
            <a:r>
              <a:rPr kumimoji="1" lang="en-US" altLang="ja-JP" sz="2800" dirty="0" smtClean="0">
                <a:latin typeface="Arial"/>
                <a:cs typeface="Arial"/>
              </a:rPr>
              <a:t>middle</a:t>
            </a:r>
            <a:endParaRPr kumimoji="1" lang="ja-JP" altLang="en-US" sz="2800" dirty="0">
              <a:latin typeface="Arial"/>
              <a:cs typeface="Arial"/>
            </a:endParaRPr>
          </a:p>
        </p:txBody>
      </p:sp>
      <p:sp>
        <p:nvSpPr>
          <p:cNvPr id="35" name="テキスト ボックス 34"/>
          <p:cNvSpPr txBox="1"/>
          <p:nvPr/>
        </p:nvSpPr>
        <p:spPr>
          <a:xfrm>
            <a:off x="7211603" y="4103231"/>
            <a:ext cx="763600" cy="523220"/>
          </a:xfrm>
          <a:prstGeom prst="rect">
            <a:avLst/>
          </a:prstGeom>
          <a:noFill/>
        </p:spPr>
        <p:txBody>
          <a:bodyPr wrap="none" rtlCol="0">
            <a:spAutoFit/>
          </a:bodyPr>
          <a:lstStyle/>
          <a:p>
            <a:r>
              <a:rPr kumimoji="1" lang="en-US" altLang="ja-JP" sz="2800" dirty="0" smtClean="0">
                <a:latin typeface="Arial"/>
                <a:cs typeface="Arial"/>
              </a:rPr>
              <a:t>late</a:t>
            </a:r>
            <a:endParaRPr kumimoji="1" lang="ja-JP" altLang="en-US" sz="2800" dirty="0">
              <a:latin typeface="Arial"/>
              <a:cs typeface="Arial"/>
            </a:endParaRPr>
          </a:p>
        </p:txBody>
      </p:sp>
      <p:sp>
        <p:nvSpPr>
          <p:cNvPr id="44" name="テキスト ボックス 43"/>
          <p:cNvSpPr txBox="1"/>
          <p:nvPr/>
        </p:nvSpPr>
        <p:spPr>
          <a:xfrm>
            <a:off x="414427" y="4692412"/>
            <a:ext cx="2907141" cy="400110"/>
          </a:xfrm>
          <a:prstGeom prst="rect">
            <a:avLst/>
          </a:prstGeom>
          <a:noFill/>
        </p:spPr>
        <p:txBody>
          <a:bodyPr wrap="none" rtlCol="0">
            <a:spAutoFit/>
          </a:bodyPr>
          <a:lstStyle/>
          <a:p>
            <a:r>
              <a:rPr lang="en-US" altLang="ja-JP" sz="2000" dirty="0" smtClean="0">
                <a:latin typeface="Arial"/>
                <a:cs typeface="Arial"/>
              </a:rPr>
              <a:t>a</a:t>
            </a:r>
            <a:r>
              <a:rPr kumimoji="1" lang="en-US" altLang="ja-JP" sz="2000" dirty="0" smtClean="0">
                <a:latin typeface="Arial"/>
                <a:cs typeface="Arial"/>
              </a:rPr>
              <a:t>ccess …..  </a:t>
            </a:r>
            <a:r>
              <a:rPr lang="en-US" altLang="ja-JP" sz="2000" dirty="0" smtClean="0">
                <a:latin typeface="Arial"/>
                <a:cs typeface="Arial"/>
              </a:rPr>
              <a:t>v</a:t>
            </a:r>
            <a:r>
              <a:rPr kumimoji="1" lang="en-US" altLang="ja-JP" sz="2000" dirty="0" smtClean="0">
                <a:latin typeface="Arial"/>
                <a:cs typeface="Arial"/>
              </a:rPr>
              <a:t>ideo   sum   </a:t>
            </a:r>
            <a:endParaRPr kumimoji="1" lang="ja-JP" altLang="en-US" sz="2000" dirty="0">
              <a:latin typeface="Arial"/>
              <a:cs typeface="Arial"/>
            </a:endParaRPr>
          </a:p>
        </p:txBody>
      </p:sp>
      <p:sp>
        <p:nvSpPr>
          <p:cNvPr id="47" name="テキスト ボックス 46"/>
          <p:cNvSpPr txBox="1"/>
          <p:nvPr/>
        </p:nvSpPr>
        <p:spPr>
          <a:xfrm>
            <a:off x="3339255" y="4692412"/>
            <a:ext cx="2764624" cy="400110"/>
          </a:xfrm>
          <a:prstGeom prst="rect">
            <a:avLst/>
          </a:prstGeom>
          <a:noFill/>
        </p:spPr>
        <p:txBody>
          <a:bodyPr wrap="none" rtlCol="0">
            <a:spAutoFit/>
          </a:bodyPr>
          <a:lstStyle/>
          <a:p>
            <a:r>
              <a:rPr lang="en-US" altLang="ja-JP" sz="2000" dirty="0">
                <a:latin typeface="Arial"/>
                <a:cs typeface="Arial"/>
              </a:rPr>
              <a:t>a</a:t>
            </a:r>
            <a:r>
              <a:rPr kumimoji="1" lang="en-US" altLang="ja-JP" sz="2000" dirty="0" smtClean="0">
                <a:latin typeface="Arial"/>
                <a:cs typeface="Arial"/>
              </a:rPr>
              <a:t>ccess ….. </a:t>
            </a:r>
            <a:r>
              <a:rPr lang="en-US" altLang="ja-JP" sz="2000" dirty="0">
                <a:latin typeface="Arial"/>
                <a:cs typeface="Arial"/>
              </a:rPr>
              <a:t>v</a:t>
            </a:r>
            <a:r>
              <a:rPr kumimoji="1" lang="en-US" altLang="ja-JP" sz="2000" dirty="0" smtClean="0">
                <a:latin typeface="Arial"/>
                <a:cs typeface="Arial"/>
              </a:rPr>
              <a:t>ideo  sum   </a:t>
            </a:r>
            <a:endParaRPr kumimoji="1" lang="ja-JP" altLang="en-US" sz="2000" dirty="0">
              <a:latin typeface="Arial"/>
              <a:cs typeface="Arial"/>
            </a:endParaRPr>
          </a:p>
        </p:txBody>
      </p:sp>
      <p:sp>
        <p:nvSpPr>
          <p:cNvPr id="48" name="テキスト ボックス 47"/>
          <p:cNvSpPr txBox="1"/>
          <p:nvPr/>
        </p:nvSpPr>
        <p:spPr>
          <a:xfrm>
            <a:off x="6195776" y="4704232"/>
            <a:ext cx="2764624" cy="400110"/>
          </a:xfrm>
          <a:prstGeom prst="rect">
            <a:avLst/>
          </a:prstGeom>
          <a:noFill/>
        </p:spPr>
        <p:txBody>
          <a:bodyPr wrap="none" rtlCol="0">
            <a:spAutoFit/>
          </a:bodyPr>
          <a:lstStyle/>
          <a:p>
            <a:r>
              <a:rPr lang="en-US" altLang="ja-JP" sz="2000" dirty="0">
                <a:latin typeface="Arial"/>
                <a:cs typeface="Arial"/>
              </a:rPr>
              <a:t>a</a:t>
            </a:r>
            <a:r>
              <a:rPr kumimoji="1" lang="en-US" altLang="ja-JP" sz="2000" dirty="0" smtClean="0">
                <a:latin typeface="Arial"/>
                <a:cs typeface="Arial"/>
              </a:rPr>
              <a:t>ccess ….. </a:t>
            </a:r>
            <a:r>
              <a:rPr lang="en-US" altLang="ja-JP" sz="2000" dirty="0">
                <a:latin typeface="Arial"/>
                <a:cs typeface="Arial"/>
              </a:rPr>
              <a:t>v</a:t>
            </a:r>
            <a:r>
              <a:rPr kumimoji="1" lang="en-US" altLang="ja-JP" sz="2000" dirty="0" smtClean="0">
                <a:latin typeface="Arial"/>
                <a:cs typeface="Arial"/>
              </a:rPr>
              <a:t>ideo  sum   </a:t>
            </a:r>
            <a:endParaRPr kumimoji="1" lang="ja-JP" altLang="en-US" sz="2000" dirty="0">
              <a:latin typeface="Arial"/>
              <a:cs typeface="Arial"/>
            </a:endParaRPr>
          </a:p>
        </p:txBody>
      </p:sp>
      <p:sp>
        <p:nvSpPr>
          <p:cNvPr id="50" name="テキスト ボックス 49"/>
          <p:cNvSpPr txBox="1"/>
          <p:nvPr/>
        </p:nvSpPr>
        <p:spPr>
          <a:xfrm>
            <a:off x="457200" y="5104342"/>
            <a:ext cx="8458791" cy="369332"/>
          </a:xfrm>
          <a:prstGeom prst="rect">
            <a:avLst/>
          </a:prstGeom>
          <a:noFill/>
        </p:spPr>
        <p:txBody>
          <a:bodyPr wrap="none" rtlCol="0">
            <a:spAutoFit/>
          </a:bodyPr>
          <a:lstStyle/>
          <a:p>
            <a:r>
              <a:rPr lang="en-US" altLang="ja-JP" dirty="0" smtClean="0">
                <a:latin typeface="Arial"/>
                <a:cs typeface="Arial"/>
              </a:rPr>
              <a:t>    3</a:t>
            </a:r>
            <a:r>
              <a:rPr kumimoji="1" lang="en-US" altLang="ja-JP" dirty="0" smtClean="0">
                <a:latin typeface="Arial"/>
                <a:cs typeface="Arial"/>
              </a:rPr>
              <a:t>                   2          5           2                  1          3            1                 0         1</a:t>
            </a:r>
            <a:endParaRPr kumimoji="1" lang="ja-JP" altLang="en-US" dirty="0">
              <a:latin typeface="Arial"/>
              <a:cs typeface="Arial"/>
            </a:endParaRPr>
          </a:p>
        </p:txBody>
      </p:sp>
    </p:spTree>
    <p:extLst>
      <p:ext uri="{BB962C8B-B14F-4D97-AF65-F5344CB8AC3E}">
        <p14:creationId xmlns:p14="http://schemas.microsoft.com/office/powerpoint/2010/main" val="278740652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6"/>
</p:tagLst>
</file>

<file path=ppt/tags/tag2.xml><?xml version="1.0" encoding="utf-8"?>
<p:tagLst xmlns:a="http://schemas.openxmlformats.org/drawingml/2006/main" xmlns:r="http://schemas.openxmlformats.org/officeDocument/2006/relationships" xmlns:p="http://schemas.openxmlformats.org/presentationml/2006/main">
  <p:tag name="TIMING" val="|40.8"/>
</p:tagLst>
</file>

<file path=ppt/theme/theme1.xml><?xml version="1.0" encoding="utf-8"?>
<a:theme xmlns:a="http://schemas.openxmlformats.org/drawingml/2006/main" name="IKKITANAKA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インスピレーション">
      <a:majorFont>
        <a:latin typeface="News Gothic MT"/>
        <a:ea typeface=""/>
        <a:cs typeface=""/>
        <a:font script="Jpan" typeface="メイリオ"/>
        <a:font script="Hans" typeface="宋体"/>
        <a:font script="Hant" typeface="新細明體"/>
      </a:majorFont>
      <a:minorFont>
        <a:latin typeface="News Gothic MT"/>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2"/>
          </a:solidFill>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IKKITANAKAthema.thmx</Template>
  <TotalTime>46154</TotalTime>
  <Words>3984</Words>
  <Application>Microsoft Macintosh PowerPoint</Application>
  <PresentationFormat>画面に合わせる (4:3)</PresentationFormat>
  <Paragraphs>606</Paragraphs>
  <Slides>28</Slides>
  <Notes>25</Notes>
  <HiddenSlides>0</HiddenSlides>
  <MMClips>0</MMClips>
  <ScaleCrop>false</ScaleCrop>
  <HeadingPairs>
    <vt:vector size="4" baseType="variant">
      <vt:variant>
        <vt:lpstr>テーマ</vt:lpstr>
      </vt:variant>
      <vt:variant>
        <vt:i4>1</vt:i4>
      </vt:variant>
      <vt:variant>
        <vt:lpstr>スライド タイトル</vt:lpstr>
      </vt:variant>
      <vt:variant>
        <vt:i4>28</vt:i4>
      </vt:variant>
    </vt:vector>
  </HeadingPairs>
  <TitlesOfParts>
    <vt:vector size="29" baseType="lpstr">
      <vt:lpstr>IKKITANAKAthema</vt:lpstr>
      <vt:lpstr>Ensemble of Diverse Gradient Boosting Decision Trees for MOOCs Dropout Prediction</vt:lpstr>
      <vt:lpstr>Our Team</vt:lpstr>
      <vt:lpstr>Our Team </vt:lpstr>
      <vt:lpstr>Index </vt:lpstr>
      <vt:lpstr>Overview of Prediction</vt:lpstr>
      <vt:lpstr>Feature Engineering</vt:lpstr>
      <vt:lpstr>Basic Features</vt:lpstr>
      <vt:lpstr>Features based on username</vt:lpstr>
      <vt:lpstr>Divide course periods into three</vt:lpstr>
      <vt:lpstr>Features for 10 days</vt:lpstr>
      <vt:lpstr>Variations of features for 10 days</vt:lpstr>
      <vt:lpstr>Periods and Participants of Courses</vt:lpstr>
      <vt:lpstr>Similar distributions between train and test</vt:lpstr>
      <vt:lpstr>Prediction Methods</vt:lpstr>
      <vt:lpstr>Great Model</vt:lpstr>
      <vt:lpstr>First Flow chart</vt:lpstr>
      <vt:lpstr>Features just noticed before end date</vt:lpstr>
      <vt:lpstr>Model Training</vt:lpstr>
      <vt:lpstr>Linear Ensemble of 7 GBDTs</vt:lpstr>
      <vt:lpstr>Flow chart to final model</vt:lpstr>
      <vt:lpstr>New data with partly different features</vt:lpstr>
      <vt:lpstr>Diverse DBDT</vt:lpstr>
      <vt:lpstr>Summary of ensemble</vt:lpstr>
      <vt:lpstr>What worked out and what didn't</vt:lpstr>
      <vt:lpstr>Knowledge</vt:lpstr>
      <vt:lpstr>Conclusion</vt:lpstr>
      <vt:lpstr>Appendix. Feature Engineering(detail)</vt:lpstr>
      <vt:lpstr>PowerPoint プレゼンテーション</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田中 一樹</dc:creator>
  <cp:lastModifiedBy>田中 一樹</cp:lastModifiedBy>
  <cp:revision>280</cp:revision>
  <cp:lastPrinted>2015-08-07T05:48:47Z</cp:lastPrinted>
  <dcterms:created xsi:type="dcterms:W3CDTF">2015-08-03T06:25:28Z</dcterms:created>
  <dcterms:modified xsi:type="dcterms:W3CDTF">2015-10-01T04:42:38Z</dcterms:modified>
</cp:coreProperties>
</file>